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1E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5544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EJECUTIVA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66928" y="2011680"/>
            <a:ext cx="106984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Meridiano Consultores SpA</a:t>
            </a:r>
            <a:endParaRPr lang="en-US" sz="5200" dirty="0"/>
          </a:p>
        </p:txBody>
      </p:sp>
      <p:sp>
        <p:nvSpPr>
          <p:cNvPr id="4" name="Shape 2"/>
          <p:cNvSpPr/>
          <p:nvPr/>
        </p:nvSpPr>
        <p:spPr>
          <a:xfrm>
            <a:off x="603504" y="3611880"/>
            <a:ext cx="2194560" cy="0"/>
          </a:xfrm>
          <a:prstGeom prst="line">
            <a:avLst/>
          </a:prstGeom>
          <a:noFill/>
          <a:ln w="31750">
            <a:solidFill>
              <a:srgbClr val="1F4FD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66928" y="379476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942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Comité ejecutivo · Enero–Agosto 2026 · Meridiano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66928" y="429768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Cifras en millones de pesos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566928" y="6419088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Meridiano Consultores SpA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265676" y="6419088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ejecutiva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9793224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/ 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RESULTADO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786384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 de agosto y del año 2026 hasta agosto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66928" y="1600200"/>
            <a:ext cx="539496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73352"/>
            <a:ext cx="50657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ENERO A AGOSTO 2026 · ACUMULADO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31520" y="1901952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$149,8 M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731520" y="2423160"/>
            <a:ext cx="31181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Ingresos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749040" y="242316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$3.685,4 M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2697480"/>
            <a:ext cx="31181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de venta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749040" y="269748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−$1.135,6 M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31520" y="2971800"/>
            <a:ext cx="31181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fijo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749040" y="297180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−$2.400 M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236208" y="1600200"/>
            <a:ext cx="539496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0800" y="1673352"/>
            <a:ext cx="50657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AGOSTO 2026 · MENSUAL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400800" y="1901952"/>
            <a:ext cx="5029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$335,1 M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6400800" y="2423160"/>
            <a:ext cx="31181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Ingresos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9418320" y="242316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$490 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6400800" y="2697480"/>
            <a:ext cx="31181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de venta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9418320" y="269748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−$150,9 M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400800" y="2971800"/>
            <a:ext cx="31181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fijo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9418320" y="297180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−$4 M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400800" y="3246120"/>
            <a:ext cx="31181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 contra julio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9418320" y="3246120"/>
            <a:ext cx="20116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$289,1 M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66928" y="6419088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Meridiano Consultores SpA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265676" y="6419088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ejecutiva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9793224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6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RESULTADO Y FLUJO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786384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dejó la venta y cómo quedó la caja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66928" y="1554480"/>
            <a:ext cx="11064240" cy="2926080"/>
          </a:xfrm>
          <a:prstGeom prst="roundRect">
            <a:avLst>
              <a:gd name="adj" fmla="val 1875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10735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49808" y="1847088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Enero a agosto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749808" y="3858768"/>
            <a:ext cx="5120640" cy="0"/>
          </a:xfrm>
          <a:prstGeom prst="line">
            <a:avLst/>
          </a:prstGeom>
          <a:noFill/>
          <a:ln w="9525">
            <a:solidFill>
              <a:srgbClr val="CDD1E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55548" y="2395728"/>
            <a:ext cx="868680" cy="1463040"/>
          </a:xfrm>
          <a:prstGeom prst="rect">
            <a:avLst/>
          </a:prstGeom>
          <a:solidFill>
            <a:srgbClr val="173C9F"/>
          </a:solidFill>
          <a:ln w="12700">
            <a:solidFill>
              <a:srgbClr val="173C9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24228" y="2395728"/>
            <a:ext cx="411480" cy="0"/>
          </a:xfrm>
          <a:prstGeom prst="line">
            <a:avLst/>
          </a:prstGeom>
          <a:noFill/>
          <a:ln w="9525">
            <a:solidFill>
              <a:srgbClr val="6B7685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749808" y="2121408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$3.685,4 M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4980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Facturación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235708" y="2395728"/>
            <a:ext cx="868680" cy="450814"/>
          </a:xfrm>
          <a:prstGeom prst="rect">
            <a:avLst/>
          </a:prstGeom>
          <a:solidFill>
            <a:srgbClr val="C0281B"/>
          </a:solidFill>
          <a:ln w="12700">
            <a:solidFill>
              <a:srgbClr val="C0281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04388" y="2846542"/>
            <a:ext cx="411480" cy="0"/>
          </a:xfrm>
          <a:prstGeom prst="line">
            <a:avLst/>
          </a:prstGeom>
          <a:noFill/>
          <a:ln w="9525">
            <a:solidFill>
              <a:srgbClr val="6B7685"/>
            </a:solidFill>
            <a:prstDash val="dash"/>
          </a:ln>
        </p:spPr>
      </p:sp>
      <p:sp>
        <p:nvSpPr>
          <p:cNvPr id="14" name="Text 12"/>
          <p:cNvSpPr/>
          <p:nvPr/>
        </p:nvSpPr>
        <p:spPr>
          <a:xfrm>
            <a:off x="2029968" y="2121408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−$1.135,6 M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202996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directo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15868" y="2846542"/>
            <a:ext cx="868680" cy="952758"/>
          </a:xfrm>
          <a:prstGeom prst="rect">
            <a:avLst/>
          </a:prstGeom>
          <a:solidFill>
            <a:srgbClr val="C0281B"/>
          </a:solidFill>
          <a:ln w="12700">
            <a:solidFill>
              <a:srgbClr val="C0281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384548" y="3799300"/>
            <a:ext cx="411480" cy="0"/>
          </a:xfrm>
          <a:prstGeom prst="line">
            <a:avLst/>
          </a:prstGeom>
          <a:noFill/>
          <a:ln w="9525">
            <a:solidFill>
              <a:srgbClr val="6B7685"/>
            </a:solidFill>
            <a:prstDash val="dash"/>
          </a:ln>
        </p:spPr>
      </p:sp>
      <p:sp>
        <p:nvSpPr>
          <p:cNvPr id="18" name="Text 16"/>
          <p:cNvSpPr/>
          <p:nvPr/>
        </p:nvSpPr>
        <p:spPr>
          <a:xfrm>
            <a:off x="3310128" y="2572222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−$2.400 M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31012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fijo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796028" y="3799300"/>
            <a:ext cx="868680" cy="59468"/>
          </a:xfrm>
          <a:prstGeom prst="rect">
            <a:avLst/>
          </a:prstGeom>
          <a:solidFill>
            <a:srgbClr val="2FB4A8"/>
          </a:solidFill>
          <a:ln w="12700">
            <a:solidFill>
              <a:srgbClr val="2FB4A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90288" y="3524980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$149,8 M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9028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327648" y="1847088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Agosto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327648" y="3858768"/>
            <a:ext cx="5120640" cy="0"/>
          </a:xfrm>
          <a:prstGeom prst="line">
            <a:avLst/>
          </a:prstGeom>
          <a:noFill/>
          <a:ln w="9525">
            <a:solidFill>
              <a:srgbClr val="CDD1E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533388" y="2395728"/>
            <a:ext cx="868680" cy="1463040"/>
          </a:xfrm>
          <a:prstGeom prst="rect">
            <a:avLst/>
          </a:prstGeom>
          <a:solidFill>
            <a:srgbClr val="173C9F"/>
          </a:solidFill>
          <a:ln w="12700">
            <a:solidFill>
              <a:srgbClr val="173C9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402068" y="2395728"/>
            <a:ext cx="411480" cy="0"/>
          </a:xfrm>
          <a:prstGeom prst="line">
            <a:avLst/>
          </a:prstGeom>
          <a:noFill/>
          <a:ln w="9525">
            <a:solidFill>
              <a:srgbClr val="6B7685"/>
            </a:solidFill>
            <a:prstDash val="dash"/>
          </a:ln>
        </p:spPr>
      </p:sp>
      <p:sp>
        <p:nvSpPr>
          <p:cNvPr id="27" name="Text 25"/>
          <p:cNvSpPr/>
          <p:nvPr/>
        </p:nvSpPr>
        <p:spPr>
          <a:xfrm>
            <a:off x="6327648" y="2121408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$490 M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632764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Facturación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7813548" y="2395728"/>
            <a:ext cx="868680" cy="450616"/>
          </a:xfrm>
          <a:prstGeom prst="rect">
            <a:avLst/>
          </a:prstGeom>
          <a:solidFill>
            <a:srgbClr val="C0281B"/>
          </a:solidFill>
          <a:ln w="12700">
            <a:solidFill>
              <a:srgbClr val="C0281B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682228" y="2846344"/>
            <a:ext cx="411480" cy="0"/>
          </a:xfrm>
          <a:prstGeom prst="line">
            <a:avLst/>
          </a:prstGeom>
          <a:noFill/>
          <a:ln w="9525">
            <a:solidFill>
              <a:srgbClr val="6B7685"/>
            </a:solidFill>
            <a:prstDash val="dash"/>
          </a:ln>
        </p:spPr>
      </p:sp>
      <p:sp>
        <p:nvSpPr>
          <p:cNvPr id="31" name="Text 29"/>
          <p:cNvSpPr/>
          <p:nvPr/>
        </p:nvSpPr>
        <p:spPr>
          <a:xfrm>
            <a:off x="7607808" y="2121408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−$150,9 M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760780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directo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9093708" y="2846344"/>
            <a:ext cx="868680" cy="18288"/>
          </a:xfrm>
          <a:prstGeom prst="rect">
            <a:avLst/>
          </a:prstGeom>
          <a:solidFill>
            <a:srgbClr val="C0281B"/>
          </a:solidFill>
          <a:ln w="12700">
            <a:solidFill>
              <a:srgbClr val="C0281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962388" y="2858228"/>
            <a:ext cx="411480" cy="0"/>
          </a:xfrm>
          <a:prstGeom prst="line">
            <a:avLst/>
          </a:prstGeom>
          <a:noFill/>
          <a:ln w="9525">
            <a:solidFill>
              <a:srgbClr val="6B7685"/>
            </a:solidFill>
            <a:prstDash val="dash"/>
          </a:ln>
        </p:spPr>
      </p:sp>
      <p:sp>
        <p:nvSpPr>
          <p:cNvPr id="35" name="Text 33"/>
          <p:cNvSpPr/>
          <p:nvPr/>
        </p:nvSpPr>
        <p:spPr>
          <a:xfrm>
            <a:off x="8887968" y="2572024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628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−$4 M</a:t>
            </a:r>
            <a:endParaRPr lang="en-US" sz="1300" dirty="0"/>
          </a:p>
        </p:txBody>
      </p:sp>
      <p:sp>
        <p:nvSpPr>
          <p:cNvPr id="36" name="Text 34"/>
          <p:cNvSpPr/>
          <p:nvPr/>
        </p:nvSpPr>
        <p:spPr>
          <a:xfrm>
            <a:off x="888796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Costo fijo</a:t>
            </a:r>
            <a:endParaRPr lang="en-US" sz="1050" dirty="0"/>
          </a:p>
        </p:txBody>
      </p:sp>
      <p:sp>
        <p:nvSpPr>
          <p:cNvPr id="37" name="Shape 35"/>
          <p:cNvSpPr/>
          <p:nvPr/>
        </p:nvSpPr>
        <p:spPr>
          <a:xfrm>
            <a:off x="10373868" y="2858228"/>
            <a:ext cx="868680" cy="1000540"/>
          </a:xfrm>
          <a:prstGeom prst="rect">
            <a:avLst/>
          </a:prstGeom>
          <a:solidFill>
            <a:srgbClr val="2FB4A8"/>
          </a:solidFill>
          <a:ln w="12700">
            <a:solidFill>
              <a:srgbClr val="2FB4A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0168128" y="2583908"/>
            <a:ext cx="12801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$335,1 M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10168128" y="3931920"/>
            <a:ext cx="1280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566928" y="4572000"/>
            <a:ext cx="11064240" cy="178308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31520" y="4645152"/>
            <a:ext cx="10735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FLUJO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749808" y="4937760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cobrar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3721608" y="4983480"/>
            <a:ext cx="3566160" cy="182880"/>
          </a:xfrm>
          <a:prstGeom prst="rect">
            <a:avLst/>
          </a:prstGeom>
          <a:solidFill>
            <a:srgbClr val="D3D9E1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721608" y="4983480"/>
            <a:ext cx="3566160" cy="182880"/>
          </a:xfrm>
          <a:prstGeom prst="rect">
            <a:avLst/>
          </a:prstGeom>
          <a:solidFill>
            <a:srgbClr val="0A7F9E"/>
          </a:solidFill>
          <a:ln w="12700">
            <a:solidFill>
              <a:srgbClr val="0A7F9E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7379208" y="493776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$820 M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8705088" y="4937760"/>
            <a:ext cx="0" cy="640080"/>
          </a:xfrm>
          <a:prstGeom prst="line">
            <a:avLst/>
          </a:prstGeom>
          <a:noFill/>
          <a:ln w="31750">
            <a:solidFill>
              <a:srgbClr val="1F4FD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842248" y="4937760"/>
            <a:ext cx="2743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Punto de equilibrio al mes</a:t>
            </a:r>
            <a:endParaRPr lang="en-US" sz="1050" dirty="0"/>
          </a:p>
        </p:txBody>
      </p:sp>
      <p:sp>
        <p:nvSpPr>
          <p:cNvPr id="48" name="Text 46"/>
          <p:cNvSpPr/>
          <p:nvPr/>
        </p:nvSpPr>
        <p:spPr>
          <a:xfrm>
            <a:off x="8842248" y="51206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$451 M</a:t>
            </a:r>
            <a:endParaRPr lang="en-US" sz="2000" dirty="0"/>
          </a:p>
        </p:txBody>
      </p:sp>
      <p:sp>
        <p:nvSpPr>
          <p:cNvPr id="49" name="Text 47"/>
          <p:cNvSpPr/>
          <p:nvPr/>
        </p:nvSpPr>
        <p:spPr>
          <a:xfrm>
            <a:off x="8842248" y="5440680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Venta de agosto: $490 M · $39 M sobre el equilibrio promedio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749808" y="6080760"/>
            <a:ext cx="106984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 de trabajo con certeza limitada.</a:t>
            </a:r>
            <a:endParaRPr lang="en-US" sz="950" dirty="0"/>
          </a:p>
        </p:txBody>
      </p:sp>
      <p:sp>
        <p:nvSpPr>
          <p:cNvPr id="51" name="Text 49"/>
          <p:cNvSpPr/>
          <p:nvPr/>
        </p:nvSpPr>
        <p:spPr>
          <a:xfrm>
            <a:off x="566928" y="6419088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Meridiano Consultores SpA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4265676" y="6419088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ejecutiva</a:t>
            </a:r>
            <a:endParaRPr lang="en-US" sz="900" dirty="0"/>
          </a:p>
        </p:txBody>
      </p:sp>
      <p:sp>
        <p:nvSpPr>
          <p:cNvPr id="53" name="Text 51"/>
          <p:cNvSpPr/>
          <p:nvPr/>
        </p:nvSpPr>
        <p:spPr>
          <a:xfrm>
            <a:off x="9793224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6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RENTABILIDAD POR LÍNEA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786384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toda venta deja lo mismo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66928" y="1554480"/>
            <a:ext cx="11064240" cy="1325880"/>
          </a:xfrm>
          <a:prstGeom prst="roundRect">
            <a:avLst>
              <a:gd name="adj" fmla="val 4138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10735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COMPOSICIÓN DE LA VENTA · ENERO A AGOSTO 2026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749808" y="1920240"/>
            <a:ext cx="1802433" cy="411480"/>
          </a:xfrm>
          <a:prstGeom prst="rect">
            <a:avLst/>
          </a:prstGeom>
          <a:solidFill>
            <a:srgbClr val="1E7A4E"/>
          </a:solidFill>
          <a:ln/>
        </p:spPr>
      </p:sp>
      <p:sp>
        <p:nvSpPr>
          <p:cNvPr id="7" name="Text 5"/>
          <p:cNvSpPr/>
          <p:nvPr/>
        </p:nvSpPr>
        <p:spPr>
          <a:xfrm>
            <a:off x="749808" y="1920240"/>
            <a:ext cx="1802433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16,8%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552241" y="1920240"/>
            <a:ext cx="3430399" cy="411480"/>
          </a:xfrm>
          <a:prstGeom prst="rect">
            <a:avLst/>
          </a:prstGeom>
          <a:solidFill>
            <a:srgbClr val="0A7F9E"/>
          </a:solidFill>
          <a:ln/>
        </p:spPr>
      </p:sp>
      <p:sp>
        <p:nvSpPr>
          <p:cNvPr id="9" name="Text 7"/>
          <p:cNvSpPr/>
          <p:nvPr/>
        </p:nvSpPr>
        <p:spPr>
          <a:xfrm>
            <a:off x="2552241" y="1920240"/>
            <a:ext cx="3430399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32,1%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5982640" y="1920240"/>
            <a:ext cx="2587387" cy="411480"/>
          </a:xfrm>
          <a:prstGeom prst="rect">
            <a:avLst/>
          </a:prstGeom>
          <a:solidFill>
            <a:srgbClr val="C0281B"/>
          </a:solidFill>
          <a:ln/>
        </p:spPr>
      </p:sp>
      <p:sp>
        <p:nvSpPr>
          <p:cNvPr id="11" name="Text 9"/>
          <p:cNvSpPr/>
          <p:nvPr/>
        </p:nvSpPr>
        <p:spPr>
          <a:xfrm>
            <a:off x="5982640" y="1920240"/>
            <a:ext cx="2587387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24,2%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570027" y="1920240"/>
            <a:ext cx="1773404" cy="411480"/>
          </a:xfrm>
          <a:prstGeom prst="rect">
            <a:avLst/>
          </a:prstGeom>
          <a:solidFill>
            <a:srgbClr val="1F4FD1"/>
          </a:solidFill>
          <a:ln/>
        </p:spPr>
      </p:sp>
      <p:sp>
        <p:nvSpPr>
          <p:cNvPr id="13" name="Text 11"/>
          <p:cNvSpPr/>
          <p:nvPr/>
        </p:nvSpPr>
        <p:spPr>
          <a:xfrm>
            <a:off x="8570027" y="1920240"/>
            <a:ext cx="177340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16,6%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10343431" y="1920240"/>
            <a:ext cx="813983" cy="411480"/>
          </a:xfrm>
          <a:prstGeom prst="rect">
            <a:avLst/>
          </a:prstGeom>
          <a:solidFill>
            <a:srgbClr val="D9731A"/>
          </a:solidFill>
          <a:ln/>
        </p:spPr>
      </p:sp>
      <p:sp>
        <p:nvSpPr>
          <p:cNvPr id="15" name="Text 13"/>
          <p:cNvSpPr/>
          <p:nvPr/>
        </p:nvSpPr>
        <p:spPr>
          <a:xfrm>
            <a:off x="10343431" y="1920240"/>
            <a:ext cx="813983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7,6%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11157414" y="1920240"/>
            <a:ext cx="290874" cy="411480"/>
          </a:xfrm>
          <a:prstGeom prst="rect">
            <a:avLst/>
          </a:prstGeom>
          <a:solidFill>
            <a:srgbClr val="5E6876"/>
          </a:solidFill>
          <a:ln/>
        </p:spPr>
      </p:sp>
      <p:sp>
        <p:nvSpPr>
          <p:cNvPr id="17" name="Text 15"/>
          <p:cNvSpPr/>
          <p:nvPr/>
        </p:nvSpPr>
        <p:spPr>
          <a:xfrm>
            <a:off x="11157414" y="1920240"/>
            <a:ext cx="411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2,7%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749808" y="2395728"/>
            <a:ext cx="17526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Estrategia y directorio $620,9 M (16,8%)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2532888" y="2395728"/>
            <a:ext cx="17526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Transformación operacional $1.181,7 M (32,1%)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4315968" y="2395728"/>
            <a:ext cx="17526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Implementación de sistemas $891,3 M (24,2%)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099048" y="2395728"/>
            <a:ext cx="17526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de gestión externo $610,9 M (16,6%)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882128" y="2395728"/>
            <a:ext cx="17526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diligence y valorización $280,4 M (7,6%)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9665208" y="2395728"/>
            <a:ext cx="1752600" cy="3840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Capacitación ejecutiva $100,2 M (2,7%)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566928" y="3017520"/>
            <a:ext cx="11064240" cy="315468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31520" y="3090672"/>
            <a:ext cx="10735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MARGEN DE CONTRIBUCIÓN POR LÍNEA · ENERO A AGOSTO · Y CUÁNTO APORTÓ AL MARGEN ACUMULADO ($2.549,8 M)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49808" y="3310128"/>
            <a:ext cx="27432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LÍNEA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3630168" y="3310128"/>
            <a:ext cx="5486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MARGEN DE CONTRIBUCIÓN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9116568" y="3310128"/>
            <a:ext cx="8229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MARGEN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9985248" y="3310128"/>
            <a:ext cx="9144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DEJÓ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10945368" y="3310128"/>
            <a:ext cx="685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749808" y="3520440"/>
            <a:ext cx="2743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Estrategia y directorio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3630168" y="3557016"/>
            <a:ext cx="5303520" cy="256032"/>
          </a:xfrm>
          <a:prstGeom prst="roundRect">
            <a:avLst>
              <a:gd name="adj" fmla="val 14286"/>
            </a:avLst>
          </a:prstGeom>
          <a:solidFill>
            <a:srgbClr val="1E7A4E"/>
          </a:solidFill>
          <a:ln/>
        </p:spPr>
      </p:sp>
      <p:sp>
        <p:nvSpPr>
          <p:cNvPr id="33" name="Text 31"/>
          <p:cNvSpPr/>
          <p:nvPr/>
        </p:nvSpPr>
        <p:spPr>
          <a:xfrm>
            <a:off x="9116568" y="3520440"/>
            <a:ext cx="822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88%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985248" y="3520440"/>
            <a:ext cx="914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$546,5 M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10945368" y="3520440"/>
            <a:ext cx="685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21,4%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749808" y="3941064"/>
            <a:ext cx="2743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diligence y valorización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3630168" y="3977640"/>
            <a:ext cx="5002656" cy="256032"/>
          </a:xfrm>
          <a:prstGeom prst="roundRect">
            <a:avLst>
              <a:gd name="adj" fmla="val 14286"/>
            </a:avLst>
          </a:prstGeom>
          <a:solidFill>
            <a:srgbClr val="D9731A"/>
          </a:solidFill>
          <a:ln/>
        </p:spPr>
      </p:sp>
      <p:sp>
        <p:nvSpPr>
          <p:cNvPr id="38" name="Text 36"/>
          <p:cNvSpPr/>
          <p:nvPr/>
        </p:nvSpPr>
        <p:spPr>
          <a:xfrm>
            <a:off x="9116568" y="3941064"/>
            <a:ext cx="822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83%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9985248" y="3941064"/>
            <a:ext cx="914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$232,8 M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10945368" y="3941064"/>
            <a:ext cx="685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9,1%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749808" y="4361688"/>
            <a:ext cx="2743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Transformación operacional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3630168" y="4398264"/>
            <a:ext cx="4761994" cy="256032"/>
          </a:xfrm>
          <a:prstGeom prst="roundRect">
            <a:avLst>
              <a:gd name="adj" fmla="val 14286"/>
            </a:avLst>
          </a:prstGeom>
          <a:solidFill>
            <a:srgbClr val="0A7F9E"/>
          </a:solidFill>
          <a:ln/>
        </p:spPr>
      </p:sp>
      <p:sp>
        <p:nvSpPr>
          <p:cNvPr id="43" name="Text 41"/>
          <p:cNvSpPr/>
          <p:nvPr/>
        </p:nvSpPr>
        <p:spPr>
          <a:xfrm>
            <a:off x="9116568" y="4361688"/>
            <a:ext cx="822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79%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9985248" y="4361688"/>
            <a:ext cx="914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$933,9 M</a:t>
            </a:r>
            <a:endParaRPr lang="en-US" sz="1100" dirty="0"/>
          </a:p>
        </p:txBody>
      </p:sp>
      <p:sp>
        <p:nvSpPr>
          <p:cNvPr id="45" name="Text 43"/>
          <p:cNvSpPr/>
          <p:nvPr/>
        </p:nvSpPr>
        <p:spPr>
          <a:xfrm>
            <a:off x="10945368" y="4361688"/>
            <a:ext cx="685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36,6%</a:t>
            </a:r>
            <a:endParaRPr lang="en-US" sz="1100" dirty="0"/>
          </a:p>
        </p:txBody>
      </p:sp>
      <p:sp>
        <p:nvSpPr>
          <p:cNvPr id="46" name="Text 44"/>
          <p:cNvSpPr/>
          <p:nvPr/>
        </p:nvSpPr>
        <p:spPr>
          <a:xfrm>
            <a:off x="749808" y="4782312"/>
            <a:ext cx="2743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Capacitación ejecutiva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3630168" y="4818888"/>
            <a:ext cx="4281619" cy="256032"/>
          </a:xfrm>
          <a:prstGeom prst="roundRect">
            <a:avLst>
              <a:gd name="adj" fmla="val 14286"/>
            </a:avLst>
          </a:prstGeom>
          <a:solidFill>
            <a:srgbClr val="5E6876"/>
          </a:solidFill>
          <a:ln/>
        </p:spPr>
      </p:sp>
      <p:sp>
        <p:nvSpPr>
          <p:cNvPr id="48" name="Text 46"/>
          <p:cNvSpPr/>
          <p:nvPr/>
        </p:nvSpPr>
        <p:spPr>
          <a:xfrm>
            <a:off x="9116568" y="4782312"/>
            <a:ext cx="822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71,1%</a:t>
            </a:r>
            <a:endParaRPr lang="en-US" sz="1200" dirty="0"/>
          </a:p>
        </p:txBody>
      </p:sp>
      <p:sp>
        <p:nvSpPr>
          <p:cNvPr id="49" name="Text 47"/>
          <p:cNvSpPr/>
          <p:nvPr/>
        </p:nvSpPr>
        <p:spPr>
          <a:xfrm>
            <a:off x="9985248" y="4782312"/>
            <a:ext cx="914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$71,2 M</a:t>
            </a:r>
            <a:endParaRPr lang="en-US" sz="1100" dirty="0"/>
          </a:p>
        </p:txBody>
      </p:sp>
      <p:sp>
        <p:nvSpPr>
          <p:cNvPr id="50" name="Text 48"/>
          <p:cNvSpPr/>
          <p:nvPr/>
        </p:nvSpPr>
        <p:spPr>
          <a:xfrm>
            <a:off x="10945368" y="4782312"/>
            <a:ext cx="685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2,8%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749808" y="5202936"/>
            <a:ext cx="2743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de gestión externo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3630168" y="5239512"/>
            <a:ext cx="3498539" cy="256032"/>
          </a:xfrm>
          <a:prstGeom prst="roundRect">
            <a:avLst>
              <a:gd name="adj" fmla="val 14286"/>
            </a:avLst>
          </a:prstGeom>
          <a:solidFill>
            <a:srgbClr val="1F4FD1"/>
          </a:solidFill>
          <a:ln/>
        </p:spPr>
      </p:sp>
      <p:sp>
        <p:nvSpPr>
          <p:cNvPr id="53" name="Text 51"/>
          <p:cNvSpPr/>
          <p:nvPr/>
        </p:nvSpPr>
        <p:spPr>
          <a:xfrm>
            <a:off x="9116568" y="5202936"/>
            <a:ext cx="822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58,1%</a:t>
            </a:r>
            <a:endParaRPr lang="en-US" sz="1200" dirty="0"/>
          </a:p>
        </p:txBody>
      </p:sp>
      <p:sp>
        <p:nvSpPr>
          <p:cNvPr id="54" name="Text 52"/>
          <p:cNvSpPr/>
          <p:nvPr/>
        </p:nvSpPr>
        <p:spPr>
          <a:xfrm>
            <a:off x="9985248" y="5202936"/>
            <a:ext cx="914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$354,7 M</a:t>
            </a:r>
            <a:endParaRPr lang="en-US" sz="1100" dirty="0"/>
          </a:p>
        </p:txBody>
      </p:sp>
      <p:sp>
        <p:nvSpPr>
          <p:cNvPr id="55" name="Text 53"/>
          <p:cNvSpPr/>
          <p:nvPr/>
        </p:nvSpPr>
        <p:spPr>
          <a:xfrm>
            <a:off x="10945368" y="5202936"/>
            <a:ext cx="685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13,9%</a:t>
            </a:r>
            <a:endParaRPr lang="en-US" sz="1100" dirty="0"/>
          </a:p>
        </p:txBody>
      </p:sp>
      <p:sp>
        <p:nvSpPr>
          <p:cNvPr id="56" name="Text 54"/>
          <p:cNvSpPr/>
          <p:nvPr/>
        </p:nvSpPr>
        <p:spPr>
          <a:xfrm>
            <a:off x="749808" y="5623560"/>
            <a:ext cx="27432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Implementación de sistemas</a:t>
            </a:r>
            <a:endParaRPr lang="en-US" sz="1200" dirty="0"/>
          </a:p>
        </p:txBody>
      </p:sp>
      <p:sp>
        <p:nvSpPr>
          <p:cNvPr id="57" name="Shape 55"/>
          <p:cNvSpPr/>
          <p:nvPr/>
        </p:nvSpPr>
        <p:spPr>
          <a:xfrm>
            <a:off x="3630168" y="5660136"/>
            <a:ext cx="2776492" cy="256032"/>
          </a:xfrm>
          <a:prstGeom prst="roundRect">
            <a:avLst>
              <a:gd name="adj" fmla="val 14286"/>
            </a:avLst>
          </a:prstGeom>
          <a:solidFill>
            <a:srgbClr val="C0281B"/>
          </a:solidFill>
          <a:ln/>
        </p:spPr>
      </p:sp>
      <p:sp>
        <p:nvSpPr>
          <p:cNvPr id="58" name="Text 56"/>
          <p:cNvSpPr/>
          <p:nvPr/>
        </p:nvSpPr>
        <p:spPr>
          <a:xfrm>
            <a:off x="9116568" y="5623560"/>
            <a:ext cx="8229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46,1%</a:t>
            </a:r>
            <a:endParaRPr lang="en-US" sz="1200" dirty="0"/>
          </a:p>
        </p:txBody>
      </p:sp>
      <p:sp>
        <p:nvSpPr>
          <p:cNvPr id="59" name="Text 57"/>
          <p:cNvSpPr/>
          <p:nvPr/>
        </p:nvSpPr>
        <p:spPr>
          <a:xfrm>
            <a:off x="9985248" y="5623560"/>
            <a:ext cx="9144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$410,7 M</a:t>
            </a:r>
            <a:endParaRPr lang="en-US" sz="1100" dirty="0"/>
          </a:p>
        </p:txBody>
      </p:sp>
      <p:sp>
        <p:nvSpPr>
          <p:cNvPr id="60" name="Text 58"/>
          <p:cNvSpPr/>
          <p:nvPr/>
        </p:nvSpPr>
        <p:spPr>
          <a:xfrm>
            <a:off x="10945368" y="5623560"/>
            <a:ext cx="6858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16,1%</a:t>
            </a:r>
            <a:endParaRPr lang="en-US" sz="1100" dirty="0"/>
          </a:p>
        </p:txBody>
      </p:sp>
      <p:sp>
        <p:nvSpPr>
          <p:cNvPr id="61" name="Text 59"/>
          <p:cNvSpPr/>
          <p:nvPr/>
        </p:nvSpPr>
        <p:spPr>
          <a:xfrm>
            <a:off x="566928" y="6419088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Meridiano Consultores SpA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4265676" y="6419088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ejecutiva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9793224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6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7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LO QUE VIMOS Y EL PLAN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786384"/>
            <a:ext cx="11064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vimos y lo que vamos a hacer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66928" y="1554480"/>
            <a:ext cx="11064240" cy="169164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10735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VIMOS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749808" y="1883664"/>
            <a:ext cx="64008" cy="256032"/>
          </a:xfrm>
          <a:prstGeom prst="rect">
            <a:avLst/>
          </a:prstGeom>
          <a:solidFill>
            <a:srgbClr val="C0281B"/>
          </a:solidFill>
          <a:ln/>
        </p:spPr>
      </p:sp>
      <p:sp>
        <p:nvSpPr>
          <p:cNvPr id="7" name="Text 5"/>
          <p:cNvSpPr/>
          <p:nvPr/>
        </p:nvSpPr>
        <p:spPr>
          <a:xfrm>
            <a:off x="932688" y="1847088"/>
            <a:ext cx="10515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$733,7 M de trabajo no llegaron a una factura</a:t>
            </a:r>
            <a:pPr indent="0" marL="0">
              <a:buNone/>
            </a:pP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749808" y="2231136"/>
            <a:ext cx="64008" cy="256032"/>
          </a:xfrm>
          <a:prstGeom prst="rect">
            <a:avLst/>
          </a:prstGeom>
          <a:solidFill>
            <a:srgbClr val="C0281B"/>
          </a:solidFill>
          <a:ln/>
        </p:spPr>
      </p:sp>
      <p:sp>
        <p:nvSpPr>
          <p:cNvPr id="9" name="Text 7"/>
          <p:cNvSpPr/>
          <p:nvPr/>
        </p:nvSpPr>
        <p:spPr>
          <a:xfrm>
            <a:off x="932688" y="2194560"/>
            <a:ext cx="10515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38,0% sin cobrar: «Horas cobradas» quedó bajo «Horas disponibles» en 26.220 de 69.000</a:t>
            </a:r>
            <a:pPr indent="0" marL="0">
              <a:buNone/>
            </a:pP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49808" y="2578608"/>
            <a:ext cx="64008" cy="256032"/>
          </a:xfrm>
          <a:prstGeom prst="rect">
            <a:avLst/>
          </a:prstGeom>
          <a:solidFill>
            <a:srgbClr val="B77A16"/>
          </a:solidFill>
          <a:ln/>
        </p:spPr>
      </p:sp>
      <p:sp>
        <p:nvSpPr>
          <p:cNvPr id="11" name="Text 9"/>
          <p:cNvSpPr/>
          <p:nvPr/>
        </p:nvSpPr>
        <p:spPr>
          <a:xfrm>
            <a:off x="932688" y="2542032"/>
            <a:ext cx="10515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$326,2 M: «Implementación de sistemas» pasó de su «Jornada» y «Estrategia» quedó bajo ella</a:t>
            </a:r>
            <a:pPr indent="0" marL="0">
              <a:buNone/>
            </a:pP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49808" y="2926080"/>
            <a:ext cx="64008" cy="256032"/>
          </a:xfrm>
          <a:prstGeom prst="rect">
            <a:avLst/>
          </a:prstGeom>
          <a:solidFill>
            <a:srgbClr val="C0281B"/>
          </a:solidFill>
          <a:ln/>
        </p:spPr>
      </p:sp>
      <p:sp>
        <p:nvSpPr>
          <p:cNvPr id="13" name="Text 11"/>
          <p:cNvSpPr/>
          <p:nvPr/>
        </p:nvSpPr>
        <p:spPr>
          <a:xfrm>
            <a:off x="932688" y="2889504"/>
            <a:ext cx="10515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proyectos van a terminar 3.647 horas por sobre lo vendido</a:t>
            </a:r>
            <a:pPr indent="0" marL="0">
              <a:buNone/>
            </a:pP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66928" y="3337560"/>
            <a:ext cx="11064240" cy="3017520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12700">
            <a:solidFill>
              <a:srgbClr val="D3D9E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3410712"/>
            <a:ext cx="1073505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PLAN · HOJA DE RUTA DE SEPTIEMBRE A NOVIEMBRE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773168" y="3657600"/>
            <a:ext cx="2225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SEPTIEMBRE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4773168" y="3657600"/>
            <a:ext cx="0" cy="2606040"/>
          </a:xfrm>
          <a:prstGeom prst="line">
            <a:avLst/>
          </a:prstGeom>
          <a:noFill/>
          <a:ln w="9525">
            <a:solidFill>
              <a:srgbClr val="D3D9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998208" y="3657600"/>
            <a:ext cx="2225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OCTUBRE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6998208" y="3657600"/>
            <a:ext cx="0" cy="2606040"/>
          </a:xfrm>
          <a:prstGeom prst="line">
            <a:avLst/>
          </a:prstGeom>
          <a:noFill/>
          <a:ln w="9525">
            <a:solidFill>
              <a:srgbClr val="D3D9E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223248" y="3657600"/>
            <a:ext cx="222504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NOVIEMBRE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9223248" y="3657600"/>
            <a:ext cx="0" cy="2606040"/>
          </a:xfrm>
          <a:prstGeom prst="line">
            <a:avLst/>
          </a:prstGeom>
          <a:noFill/>
          <a:ln w="9525">
            <a:solidFill>
              <a:srgbClr val="D3D9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04088" y="3886200"/>
            <a:ext cx="4023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Llevar las horas cobradas de 62 a 70 de cada 100</a:t>
            </a:r>
            <a:pPr indent="0" marL="0">
              <a:buNone/>
            </a:pPr>
            <a:r>
              <a:rPr lang="en-US" sz="80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Por asignar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773168" y="3913632"/>
            <a:ext cx="2225040" cy="146304"/>
          </a:xfrm>
          <a:prstGeom prst="roundRect">
            <a:avLst>
              <a:gd name="adj" fmla="val 18750"/>
            </a:avLst>
          </a:prstGeom>
          <a:solidFill>
            <a:srgbClr val="C0281B"/>
          </a:solidFill>
          <a:ln/>
        </p:spPr>
      </p:sp>
      <p:sp>
        <p:nvSpPr>
          <p:cNvPr id="24" name="Text 22"/>
          <p:cNvSpPr/>
          <p:nvPr/>
        </p:nvSpPr>
        <p:spPr>
          <a:xfrm>
            <a:off x="886968" y="4096512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Cruzar cada semana las horas libres por área con los proyectos atrasados</a:t>
            </a:r>
            <a:endParaRPr lang="en-US" sz="750" dirty="0"/>
          </a:p>
        </p:txBody>
      </p:sp>
      <p:sp>
        <p:nvSpPr>
          <p:cNvPr id="25" name="Shape 23"/>
          <p:cNvSpPr/>
          <p:nvPr/>
        </p:nvSpPr>
        <p:spPr>
          <a:xfrm>
            <a:off x="4773168" y="4142232"/>
            <a:ext cx="278130" cy="73152"/>
          </a:xfrm>
          <a:prstGeom prst="rect">
            <a:avLst/>
          </a:prstGeom>
          <a:solidFill>
            <a:srgbClr val="C0281B">
              <a:alpha val="60000"/>
            </a:srgbClr>
          </a:solidFill>
          <a:ln/>
        </p:spPr>
      </p:sp>
      <p:sp>
        <p:nvSpPr>
          <p:cNvPr id="26" name="Text 24"/>
          <p:cNvSpPr/>
          <p:nvPr/>
        </p:nvSpPr>
        <p:spPr>
          <a:xfrm>
            <a:off x="886968" y="4251960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Formar a cuatro consultores de Estrategia en implementación</a:t>
            </a:r>
            <a:endParaRPr lang="en-US" sz="750" dirty="0"/>
          </a:p>
        </p:txBody>
      </p:sp>
      <p:sp>
        <p:nvSpPr>
          <p:cNvPr id="27" name="Shape 25"/>
          <p:cNvSpPr/>
          <p:nvPr/>
        </p:nvSpPr>
        <p:spPr>
          <a:xfrm>
            <a:off x="5051298" y="4297680"/>
            <a:ext cx="1112520" cy="73152"/>
          </a:xfrm>
          <a:prstGeom prst="rect">
            <a:avLst/>
          </a:prstGeom>
          <a:solidFill>
            <a:srgbClr val="C0281B">
              <a:alpha val="60000"/>
            </a:srgbClr>
          </a:solidFill>
          <a:ln/>
        </p:spPr>
      </p:sp>
      <p:sp>
        <p:nvSpPr>
          <p:cNvPr id="28" name="Text 26"/>
          <p:cNvSpPr/>
          <p:nvPr/>
        </p:nvSpPr>
        <p:spPr>
          <a:xfrm>
            <a:off x="886968" y="4407408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Cobrar como diagnóstico la preventa que el cliente pide</a:t>
            </a:r>
            <a:endParaRPr lang="en-US" sz="750" dirty="0"/>
          </a:p>
        </p:txBody>
      </p:sp>
      <p:sp>
        <p:nvSpPr>
          <p:cNvPr id="29" name="Shape 27"/>
          <p:cNvSpPr/>
          <p:nvPr/>
        </p:nvSpPr>
        <p:spPr>
          <a:xfrm>
            <a:off x="6163818" y="4453128"/>
            <a:ext cx="834390" cy="73152"/>
          </a:xfrm>
          <a:prstGeom prst="rect">
            <a:avLst/>
          </a:prstGeom>
          <a:solidFill>
            <a:srgbClr val="C0281B">
              <a:alpha val="60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704088" y="4562856"/>
            <a:ext cx="4023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Cerrar el alcance de los proyectos a precio cerrado</a:t>
            </a:r>
            <a:pPr indent="0" marL="0">
              <a:buNone/>
            </a:pPr>
            <a:r>
              <a:rPr lang="en-US" sz="80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Por asignar</a:t>
            </a:r>
            <a:endParaRPr lang="en-US" sz="950" dirty="0"/>
          </a:p>
        </p:txBody>
      </p:sp>
      <p:sp>
        <p:nvSpPr>
          <p:cNvPr id="31" name="Shape 29"/>
          <p:cNvSpPr/>
          <p:nvPr/>
        </p:nvSpPr>
        <p:spPr>
          <a:xfrm>
            <a:off x="5329428" y="4590288"/>
            <a:ext cx="2225040" cy="146304"/>
          </a:xfrm>
          <a:prstGeom prst="roundRect">
            <a:avLst>
              <a:gd name="adj" fmla="val 18750"/>
            </a:avLst>
          </a:prstGeom>
          <a:solidFill>
            <a:srgbClr val="C0281B"/>
          </a:solidFill>
          <a:ln/>
        </p:spPr>
      </p:sp>
      <p:sp>
        <p:nvSpPr>
          <p:cNvPr id="32" name="Text 30"/>
          <p:cNvSpPr/>
          <p:nvPr/>
        </p:nvSpPr>
        <p:spPr>
          <a:xfrm>
            <a:off x="886968" y="4773168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Orden de cambio firmada antes de trabajar lo que no estaba vendido</a:t>
            </a:r>
            <a:endParaRPr lang="en-US" sz="750" dirty="0"/>
          </a:p>
        </p:txBody>
      </p:sp>
      <p:sp>
        <p:nvSpPr>
          <p:cNvPr id="33" name="Shape 31"/>
          <p:cNvSpPr/>
          <p:nvPr/>
        </p:nvSpPr>
        <p:spPr>
          <a:xfrm>
            <a:off x="5329428" y="4818888"/>
            <a:ext cx="370840" cy="73152"/>
          </a:xfrm>
          <a:prstGeom prst="rect">
            <a:avLst/>
          </a:prstGeom>
          <a:solidFill>
            <a:srgbClr val="C0281B">
              <a:alpha val="60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886968" y="4928616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avance contra horas de cada proyecto cada lunes</a:t>
            </a:r>
            <a:endParaRPr lang="en-US" sz="750" dirty="0"/>
          </a:p>
        </p:txBody>
      </p:sp>
      <p:sp>
        <p:nvSpPr>
          <p:cNvPr id="35" name="Shape 33"/>
          <p:cNvSpPr/>
          <p:nvPr/>
        </p:nvSpPr>
        <p:spPr>
          <a:xfrm>
            <a:off x="5700268" y="4974336"/>
            <a:ext cx="741680" cy="73152"/>
          </a:xfrm>
          <a:prstGeom prst="rect">
            <a:avLst/>
          </a:prstGeom>
          <a:solidFill>
            <a:srgbClr val="C0281B">
              <a:alpha val="60000"/>
            </a:srgbClr>
          </a:solidFill>
          <a:ln/>
        </p:spPr>
      </p:sp>
      <p:sp>
        <p:nvSpPr>
          <p:cNvPr id="36" name="Text 34"/>
          <p:cNvSpPr/>
          <p:nvPr/>
        </p:nvSpPr>
        <p:spPr>
          <a:xfrm>
            <a:off x="886968" y="5084064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Cotizar la implementación con horas de contingencia declaradas</a:t>
            </a:r>
            <a:endParaRPr lang="en-US" sz="750" dirty="0"/>
          </a:p>
        </p:txBody>
      </p:sp>
      <p:sp>
        <p:nvSpPr>
          <p:cNvPr id="37" name="Shape 35"/>
          <p:cNvSpPr/>
          <p:nvPr/>
        </p:nvSpPr>
        <p:spPr>
          <a:xfrm>
            <a:off x="6441948" y="5129784"/>
            <a:ext cx="1112520" cy="73152"/>
          </a:xfrm>
          <a:prstGeom prst="rect">
            <a:avLst/>
          </a:prstGeom>
          <a:solidFill>
            <a:srgbClr val="C0281B">
              <a:alpha val="60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704088" y="5239512"/>
            <a:ext cx="4023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Dejar de regalar tarifa en Transformación e Implementación</a:t>
            </a:r>
            <a:pPr indent="0" marL="0">
              <a:buNone/>
            </a:pPr>
            <a:r>
              <a:rPr lang="en-US" sz="80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Por asignar</a:t>
            </a:r>
            <a:endParaRPr lang="en-US" sz="950" dirty="0"/>
          </a:p>
        </p:txBody>
      </p:sp>
      <p:sp>
        <p:nvSpPr>
          <p:cNvPr id="39" name="Shape 37"/>
          <p:cNvSpPr/>
          <p:nvPr/>
        </p:nvSpPr>
        <p:spPr>
          <a:xfrm>
            <a:off x="5329428" y="5266944"/>
            <a:ext cx="3337560" cy="146304"/>
          </a:xfrm>
          <a:prstGeom prst="roundRect">
            <a:avLst>
              <a:gd name="adj" fmla="val 18750"/>
            </a:avLst>
          </a:prstGeom>
          <a:solidFill>
            <a:srgbClr val="B77A16"/>
          </a:solidFill>
          <a:ln/>
        </p:spPr>
      </p:sp>
      <p:sp>
        <p:nvSpPr>
          <p:cNvPr id="40" name="Text 38"/>
          <p:cNvSpPr/>
          <p:nvPr/>
        </p:nvSpPr>
        <p:spPr>
          <a:xfrm>
            <a:off x="886968" y="5449824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Separar el descuento de entrada del que se repite con el mismo cliente</a:t>
            </a:r>
            <a:endParaRPr lang="en-US" sz="750" dirty="0"/>
          </a:p>
        </p:txBody>
      </p:sp>
      <p:sp>
        <p:nvSpPr>
          <p:cNvPr id="41" name="Shape 39"/>
          <p:cNvSpPr/>
          <p:nvPr/>
        </p:nvSpPr>
        <p:spPr>
          <a:xfrm>
            <a:off x="5329428" y="5495544"/>
            <a:ext cx="1112520" cy="73152"/>
          </a:xfrm>
          <a:prstGeom prst="rect">
            <a:avLst/>
          </a:prstGeom>
          <a:solidFill>
            <a:srgbClr val="B77A16">
              <a:alpha val="60000"/>
            </a:srgbClr>
          </a:solidFill>
          <a:ln/>
        </p:spPr>
      </p:sp>
      <p:sp>
        <p:nvSpPr>
          <p:cNvPr id="42" name="Text 40"/>
          <p:cNvSpPr/>
          <p:nvPr/>
        </p:nvSpPr>
        <p:spPr>
          <a:xfrm>
            <a:off x="886968" y="5605272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Poner la lista en el segundo proyecto de cada cliente</a:t>
            </a:r>
            <a:endParaRPr lang="en-US" sz="750" dirty="0"/>
          </a:p>
        </p:txBody>
      </p:sp>
      <p:sp>
        <p:nvSpPr>
          <p:cNvPr id="43" name="Shape 41"/>
          <p:cNvSpPr/>
          <p:nvPr/>
        </p:nvSpPr>
        <p:spPr>
          <a:xfrm>
            <a:off x="6441948" y="5650992"/>
            <a:ext cx="2225040" cy="73152"/>
          </a:xfrm>
          <a:prstGeom prst="rect">
            <a:avLst/>
          </a:prstGeom>
          <a:solidFill>
            <a:srgbClr val="B77A16">
              <a:alpha val="60000"/>
            </a:srgbClr>
          </a:solidFill>
          <a:ln/>
        </p:spPr>
      </p:sp>
      <p:sp>
        <p:nvSpPr>
          <p:cNvPr id="44" name="Text 42"/>
          <p:cNvSpPr/>
          <p:nvPr/>
        </p:nvSpPr>
        <p:spPr>
          <a:xfrm>
            <a:off x="704088" y="5760720"/>
            <a:ext cx="40233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Vender las horas libres desde octubre</a:t>
            </a:r>
            <a:pPr indent="0" marL="0">
              <a:buNone/>
            </a:pPr>
            <a:r>
              <a:rPr lang="en-US" sz="80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Por asignar</a:t>
            </a:r>
            <a:endParaRPr lang="en-US" sz="950" dirty="0"/>
          </a:p>
        </p:txBody>
      </p:sp>
      <p:sp>
        <p:nvSpPr>
          <p:cNvPr id="45" name="Shape 43"/>
          <p:cNvSpPr/>
          <p:nvPr/>
        </p:nvSpPr>
        <p:spPr>
          <a:xfrm>
            <a:off x="5885688" y="5788152"/>
            <a:ext cx="3337560" cy="146304"/>
          </a:xfrm>
          <a:prstGeom prst="roundRect">
            <a:avLst>
              <a:gd name="adj" fmla="val 18750"/>
            </a:avLst>
          </a:prstGeom>
          <a:solidFill>
            <a:srgbClr val="B77A16"/>
          </a:solidFill>
          <a:ln/>
        </p:spPr>
      </p:sp>
      <p:sp>
        <p:nvSpPr>
          <p:cNvPr id="46" name="Text 44"/>
          <p:cNvSpPr/>
          <p:nvPr/>
        </p:nvSpPr>
        <p:spPr>
          <a:xfrm>
            <a:off x="886968" y="5971032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Listar a los clientes con proyecto terminado en los últimos seis meses</a:t>
            </a:r>
            <a:endParaRPr lang="en-US" sz="750" dirty="0"/>
          </a:p>
        </p:txBody>
      </p:sp>
      <p:sp>
        <p:nvSpPr>
          <p:cNvPr id="47" name="Shape 45"/>
          <p:cNvSpPr/>
          <p:nvPr/>
        </p:nvSpPr>
        <p:spPr>
          <a:xfrm>
            <a:off x="5885688" y="6016752"/>
            <a:ext cx="834390" cy="73152"/>
          </a:xfrm>
          <a:prstGeom prst="rect">
            <a:avLst/>
          </a:prstGeom>
          <a:solidFill>
            <a:srgbClr val="B77A16">
              <a:alpha val="60000"/>
            </a:srgbClr>
          </a:solidFill>
          <a:ln/>
        </p:spPr>
      </p:sp>
      <p:sp>
        <p:nvSpPr>
          <p:cNvPr id="48" name="Text 46"/>
          <p:cNvSpPr/>
          <p:nvPr/>
        </p:nvSpPr>
        <p:spPr>
          <a:xfrm>
            <a:off x="886968" y="6126480"/>
            <a:ext cx="3840480" cy="1554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Propuesta de continuidad a los cinco con mejor tarifa cobrada</a:t>
            </a:r>
            <a:endParaRPr lang="en-US" sz="750" dirty="0"/>
          </a:p>
        </p:txBody>
      </p:sp>
      <p:sp>
        <p:nvSpPr>
          <p:cNvPr id="49" name="Shape 47"/>
          <p:cNvSpPr/>
          <p:nvPr/>
        </p:nvSpPr>
        <p:spPr>
          <a:xfrm>
            <a:off x="6720078" y="6172200"/>
            <a:ext cx="2503170" cy="73152"/>
          </a:xfrm>
          <a:prstGeom prst="rect">
            <a:avLst/>
          </a:prstGeom>
          <a:solidFill>
            <a:srgbClr val="B77A16">
              <a:alpha val="60000"/>
            </a:srgbClr>
          </a:solidFill>
          <a:ln/>
        </p:spPr>
      </p:sp>
      <p:sp>
        <p:nvSpPr>
          <p:cNvPr id="50" name="Text 48"/>
          <p:cNvSpPr/>
          <p:nvPr/>
        </p:nvSpPr>
        <p:spPr>
          <a:xfrm>
            <a:off x="566928" y="6419088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Meridiano Consultores SpA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4265676" y="6419088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E68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ejecutiva</a:t>
            </a:r>
            <a:endParaRPr lang="en-US" sz="900" dirty="0"/>
          </a:p>
        </p:txBody>
      </p:sp>
      <p:sp>
        <p:nvSpPr>
          <p:cNvPr id="52" name="Text 50"/>
          <p:cNvSpPr/>
          <p:nvPr/>
        </p:nvSpPr>
        <p:spPr>
          <a:xfrm>
            <a:off x="9793224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1E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0058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LA DECISIÓN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786384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 poner el foco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66928" y="1508760"/>
            <a:ext cx="10972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73C9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 poner el foco de la venta de aquí a diciembre.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66928" y="251460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MARGEN DE CONTRIBUCIÓN POR LÍNEA DE SERVICIO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66928" y="288036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EAE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Estrategia y directorio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675888" y="2935224"/>
            <a:ext cx="5760720" cy="274320"/>
          </a:xfrm>
          <a:prstGeom prst="roundRect">
            <a:avLst>
              <a:gd name="adj" fmla="val 13333"/>
            </a:avLst>
          </a:prstGeom>
          <a:solidFill>
            <a:srgbClr val="1F4FD1"/>
          </a:solidFill>
          <a:ln/>
        </p:spPr>
      </p:sp>
      <p:sp>
        <p:nvSpPr>
          <p:cNvPr id="8" name="Text 6"/>
          <p:cNvSpPr/>
          <p:nvPr/>
        </p:nvSpPr>
        <p:spPr>
          <a:xfrm>
            <a:off x="9573768" y="28803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88%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66928" y="3355848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EAE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diligence y valorización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675888" y="3410712"/>
            <a:ext cx="5433920" cy="274320"/>
          </a:xfrm>
          <a:prstGeom prst="roundRect">
            <a:avLst>
              <a:gd name="adj" fmla="val 13333"/>
            </a:avLst>
          </a:prstGeom>
          <a:solidFill>
            <a:srgbClr val="1F4FD1"/>
          </a:solidFill>
          <a:ln/>
        </p:spPr>
      </p:sp>
      <p:sp>
        <p:nvSpPr>
          <p:cNvPr id="11" name="Text 9"/>
          <p:cNvSpPr/>
          <p:nvPr/>
        </p:nvSpPr>
        <p:spPr>
          <a:xfrm>
            <a:off x="9573768" y="3355848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83%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66928" y="3831336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EAE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Transformación operacional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675888" y="3886200"/>
            <a:ext cx="5172511" cy="274320"/>
          </a:xfrm>
          <a:prstGeom prst="roundRect">
            <a:avLst>
              <a:gd name="adj" fmla="val 13333"/>
            </a:avLst>
          </a:prstGeom>
          <a:solidFill>
            <a:srgbClr val="1F4FD1"/>
          </a:solidFill>
          <a:ln/>
        </p:spPr>
      </p:sp>
      <p:sp>
        <p:nvSpPr>
          <p:cNvPr id="14" name="Text 12"/>
          <p:cNvSpPr/>
          <p:nvPr/>
        </p:nvSpPr>
        <p:spPr>
          <a:xfrm>
            <a:off x="9573768" y="3831336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79%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66928" y="4306824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EAE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Capacitación ejecutiva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3675888" y="4361688"/>
            <a:ext cx="4650724" cy="274320"/>
          </a:xfrm>
          <a:prstGeom prst="roundRect">
            <a:avLst>
              <a:gd name="adj" fmla="val 13333"/>
            </a:avLst>
          </a:prstGeom>
          <a:solidFill>
            <a:srgbClr val="1F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9573768" y="4306824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71,1%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66928" y="4782312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EAE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de gestión externo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3675888" y="4837176"/>
            <a:ext cx="3800138" cy="274320"/>
          </a:xfrm>
          <a:prstGeom prst="roundRect">
            <a:avLst>
              <a:gd name="adj" fmla="val 13333"/>
            </a:avLst>
          </a:prstGeom>
          <a:solidFill>
            <a:srgbClr val="1F4FD1"/>
          </a:solidFill>
          <a:ln/>
        </p:spPr>
      </p:sp>
      <p:sp>
        <p:nvSpPr>
          <p:cNvPr id="20" name="Text 18"/>
          <p:cNvSpPr/>
          <p:nvPr/>
        </p:nvSpPr>
        <p:spPr>
          <a:xfrm>
            <a:off x="9573768" y="478231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58,1%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66928" y="525780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EAEB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Implementación de sistemas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3675888" y="5312664"/>
            <a:ext cx="3015845" cy="274320"/>
          </a:xfrm>
          <a:prstGeom prst="roundRect">
            <a:avLst>
              <a:gd name="adj" fmla="val 13333"/>
            </a:avLst>
          </a:prstGeom>
          <a:solidFill>
            <a:srgbClr val="1F4FD1"/>
          </a:solidFill>
          <a:ln/>
        </p:spPr>
      </p:sp>
      <p:sp>
        <p:nvSpPr>
          <p:cNvPr id="23" name="Text 21"/>
          <p:cNvSpPr/>
          <p:nvPr/>
        </p:nvSpPr>
        <p:spPr>
          <a:xfrm>
            <a:off x="9573768" y="525780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016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46,1%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66928" y="6419088"/>
            <a:ext cx="4572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Meridiano Consultores SpA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265676" y="6419088"/>
            <a:ext cx="3657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 ejecutiva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9793224" y="6419088"/>
            <a:ext cx="1828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6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Meridiano Consultores SpA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ejecutiva · Meridiano Consultores SpA</dc:title>
  <dc:subject>PptxGenJS Presentation</dc:subject>
  <dc:creator>Meridiano Consultores SpA</dc:creator>
  <cp:lastModifiedBy>Meridiano Consultores SpA</cp:lastModifiedBy>
  <cp:revision>1</cp:revision>
  <dcterms:created xsi:type="dcterms:W3CDTF">2026-10-19T13:44:19Z</dcterms:created>
  <dcterms:modified xsi:type="dcterms:W3CDTF">2026-10-19T13:44:19Z</dcterms:modified>
</cp:coreProperties>
</file>