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1E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155448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173C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PRESENTACIÓN EJECUTIVA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66928" y="2011680"/>
            <a:ext cx="1069848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Conservera Río Claro SpA</a:t>
            </a:r>
            <a:endParaRPr lang="en-US" sz="5200" dirty="0"/>
          </a:p>
        </p:txBody>
      </p:sp>
      <p:sp>
        <p:nvSpPr>
          <p:cNvPr id="4" name="Shape 2"/>
          <p:cNvSpPr/>
          <p:nvPr/>
        </p:nvSpPr>
        <p:spPr>
          <a:xfrm>
            <a:off x="603504" y="3611880"/>
            <a:ext cx="2194560" cy="0"/>
          </a:xfrm>
          <a:prstGeom prst="line">
            <a:avLst/>
          </a:prstGeom>
          <a:noFill/>
          <a:ln w="31750">
            <a:solidFill>
              <a:srgbClr val="1F4FD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66928" y="3794760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3942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Comité ejecutivo · Enero–Agosto 2026 · Río Claro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66928" y="429768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6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Cifras en millones de pesos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566928" y="6419088"/>
            <a:ext cx="4572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6B76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Conservera Río Claro SpA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4265676" y="6419088"/>
            <a:ext cx="3657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6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Presentación ejecutiva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9793224" y="6419088"/>
            <a:ext cx="1828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6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/ 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7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100584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173C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 · RESULTADO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66928" y="786384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00" b="1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Resultado de agosto y del año 2026 hasta agosto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66928" y="1600200"/>
            <a:ext cx="5394960" cy="2148840"/>
          </a:xfrm>
          <a:prstGeom prst="roundRect">
            <a:avLst>
              <a:gd name="adj" fmla="val 2553"/>
            </a:avLst>
          </a:prstGeom>
          <a:solidFill>
            <a:srgbClr val="FFFFFF"/>
          </a:solidFill>
          <a:ln w="12700">
            <a:solidFill>
              <a:srgbClr val="D3D9E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673352"/>
            <a:ext cx="506577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173C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ENERO A AGOSTO 2026 · ACUMULADO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731520" y="1901952"/>
            <a:ext cx="5029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$398 M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731520" y="2423160"/>
            <a:ext cx="31181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Ingresos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3749040" y="2423160"/>
            <a:ext cx="20116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$5.480 M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731520" y="2697480"/>
            <a:ext cx="31181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Costo de venta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3749040" y="2697480"/>
            <a:ext cx="20116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C62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−$4.192 M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31520" y="2971800"/>
            <a:ext cx="31181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Costo fijo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3749040" y="2971800"/>
            <a:ext cx="20116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C62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−$890 M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236208" y="1600200"/>
            <a:ext cx="5394960" cy="2148840"/>
          </a:xfrm>
          <a:prstGeom prst="roundRect">
            <a:avLst>
              <a:gd name="adj" fmla="val 2553"/>
            </a:avLst>
          </a:prstGeom>
          <a:solidFill>
            <a:srgbClr val="FFFFFF"/>
          </a:solidFill>
          <a:ln w="12700">
            <a:solidFill>
              <a:srgbClr val="D3D9E1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00800" y="1673352"/>
            <a:ext cx="506577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173C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AGOSTO 2026 · MENSUAL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400800" y="1901952"/>
            <a:ext cx="5029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$91,1 M</a:t>
            </a:r>
            <a:endParaRPr lang="en-US" sz="2800" dirty="0"/>
          </a:p>
        </p:txBody>
      </p:sp>
      <p:sp>
        <p:nvSpPr>
          <p:cNvPr id="16" name="Text 14"/>
          <p:cNvSpPr/>
          <p:nvPr/>
        </p:nvSpPr>
        <p:spPr>
          <a:xfrm>
            <a:off x="6400800" y="2423160"/>
            <a:ext cx="31181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Ingresos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9418320" y="2423160"/>
            <a:ext cx="20116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$410 M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6400800" y="2697480"/>
            <a:ext cx="31181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Costo de venta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9418320" y="2697480"/>
            <a:ext cx="20116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C62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−$313,6 M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6400800" y="2971800"/>
            <a:ext cx="31181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Costo fijo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9418320" y="2971800"/>
            <a:ext cx="20116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C62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−$5,2 M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6400800" y="3246120"/>
            <a:ext cx="31181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Diferencia contra julio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9418320" y="3246120"/>
            <a:ext cx="20116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$101,4 M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566928" y="6419088"/>
            <a:ext cx="4572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Conservera Río Claro SpA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4265676" y="6419088"/>
            <a:ext cx="3657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Presentación ejecutiva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9793224" y="6419088"/>
            <a:ext cx="1828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6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/ 6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7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100584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173C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 · RESULTADO Y FLUJO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66928" y="786384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00" b="1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Qué dejó la venta y cómo quedó la caja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66928" y="1554480"/>
            <a:ext cx="11064240" cy="2926080"/>
          </a:xfrm>
          <a:prstGeom prst="roundRect">
            <a:avLst>
              <a:gd name="adj" fmla="val 1875"/>
            </a:avLst>
          </a:prstGeom>
          <a:solidFill>
            <a:srgbClr val="FFFFFF"/>
          </a:solidFill>
          <a:ln w="12700">
            <a:solidFill>
              <a:srgbClr val="D3D9E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627632"/>
            <a:ext cx="1073505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173C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RESULTADO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749808" y="1847088"/>
            <a:ext cx="5120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Enero a agosto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749808" y="3858768"/>
            <a:ext cx="5120640" cy="0"/>
          </a:xfrm>
          <a:prstGeom prst="line">
            <a:avLst/>
          </a:prstGeom>
          <a:noFill/>
          <a:ln w="9525">
            <a:solidFill>
              <a:srgbClr val="CDD1E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55548" y="2395728"/>
            <a:ext cx="868680" cy="1463040"/>
          </a:xfrm>
          <a:prstGeom prst="rect">
            <a:avLst/>
          </a:prstGeom>
          <a:solidFill>
            <a:srgbClr val="173C9F"/>
          </a:solidFill>
          <a:ln w="12700">
            <a:solidFill>
              <a:srgbClr val="173C9F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824228" y="2395728"/>
            <a:ext cx="411480" cy="0"/>
          </a:xfrm>
          <a:prstGeom prst="line">
            <a:avLst/>
          </a:prstGeom>
          <a:noFill/>
          <a:ln w="9525">
            <a:solidFill>
              <a:srgbClr val="6B7685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749808" y="2121408"/>
            <a:ext cx="12801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$5.480 M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749808" y="3931920"/>
            <a:ext cx="12801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Facturación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2235708" y="2395728"/>
            <a:ext cx="868680" cy="1119172"/>
          </a:xfrm>
          <a:prstGeom prst="rect">
            <a:avLst/>
          </a:prstGeom>
          <a:solidFill>
            <a:srgbClr val="C0281B"/>
          </a:solidFill>
          <a:ln w="12700">
            <a:solidFill>
              <a:srgbClr val="C0281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104388" y="3514900"/>
            <a:ext cx="411480" cy="0"/>
          </a:xfrm>
          <a:prstGeom prst="line">
            <a:avLst/>
          </a:prstGeom>
          <a:noFill/>
          <a:ln w="9525">
            <a:solidFill>
              <a:srgbClr val="6B7685"/>
            </a:solidFill>
            <a:prstDash val="dash"/>
          </a:ln>
        </p:spPr>
      </p:sp>
      <p:sp>
        <p:nvSpPr>
          <p:cNvPr id="14" name="Text 12"/>
          <p:cNvSpPr/>
          <p:nvPr/>
        </p:nvSpPr>
        <p:spPr>
          <a:xfrm>
            <a:off x="2029968" y="2121408"/>
            <a:ext cx="12801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62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−$4.192 M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2029968" y="3931920"/>
            <a:ext cx="12801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Costo directo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15868" y="3514900"/>
            <a:ext cx="868680" cy="237611"/>
          </a:xfrm>
          <a:prstGeom prst="rect">
            <a:avLst/>
          </a:prstGeom>
          <a:solidFill>
            <a:srgbClr val="C0281B"/>
          </a:solidFill>
          <a:ln w="12700">
            <a:solidFill>
              <a:srgbClr val="C0281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384548" y="3752511"/>
            <a:ext cx="411480" cy="0"/>
          </a:xfrm>
          <a:prstGeom prst="line">
            <a:avLst/>
          </a:prstGeom>
          <a:noFill/>
          <a:ln w="9525">
            <a:solidFill>
              <a:srgbClr val="6B7685"/>
            </a:solidFill>
            <a:prstDash val="dash"/>
          </a:ln>
        </p:spPr>
      </p:sp>
      <p:sp>
        <p:nvSpPr>
          <p:cNvPr id="18" name="Text 16"/>
          <p:cNvSpPr/>
          <p:nvPr/>
        </p:nvSpPr>
        <p:spPr>
          <a:xfrm>
            <a:off x="3310128" y="3240580"/>
            <a:ext cx="12801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62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−$890 M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310128" y="3931920"/>
            <a:ext cx="12801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Costo fijo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4796028" y="3752511"/>
            <a:ext cx="868680" cy="106257"/>
          </a:xfrm>
          <a:prstGeom prst="rect">
            <a:avLst/>
          </a:prstGeom>
          <a:solidFill>
            <a:srgbClr val="2FB4A8"/>
          </a:solidFill>
          <a:ln w="12700">
            <a:solidFill>
              <a:srgbClr val="2FB4A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90288" y="3478191"/>
            <a:ext cx="12801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$398 M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4590288" y="3931920"/>
            <a:ext cx="12801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Resultado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6327648" y="1847088"/>
            <a:ext cx="5120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Agosto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6327648" y="3858768"/>
            <a:ext cx="5120640" cy="0"/>
          </a:xfrm>
          <a:prstGeom prst="line">
            <a:avLst/>
          </a:prstGeom>
          <a:noFill/>
          <a:ln w="9525">
            <a:solidFill>
              <a:srgbClr val="CDD1E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533388" y="2395728"/>
            <a:ext cx="868680" cy="1463040"/>
          </a:xfrm>
          <a:prstGeom prst="rect">
            <a:avLst/>
          </a:prstGeom>
          <a:solidFill>
            <a:srgbClr val="173C9F"/>
          </a:solidFill>
          <a:ln w="12700">
            <a:solidFill>
              <a:srgbClr val="173C9F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7402068" y="2395728"/>
            <a:ext cx="411480" cy="0"/>
          </a:xfrm>
          <a:prstGeom prst="line">
            <a:avLst/>
          </a:prstGeom>
          <a:noFill/>
          <a:ln w="9525">
            <a:solidFill>
              <a:srgbClr val="6B7685"/>
            </a:solidFill>
            <a:prstDash val="dash"/>
          </a:ln>
        </p:spPr>
      </p:sp>
      <p:sp>
        <p:nvSpPr>
          <p:cNvPr id="27" name="Text 25"/>
          <p:cNvSpPr/>
          <p:nvPr/>
        </p:nvSpPr>
        <p:spPr>
          <a:xfrm>
            <a:off x="6327648" y="2121408"/>
            <a:ext cx="12801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$410 M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6327648" y="3931920"/>
            <a:ext cx="12801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Facturación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7813548" y="2395728"/>
            <a:ext cx="868680" cy="1119226"/>
          </a:xfrm>
          <a:prstGeom prst="rect">
            <a:avLst/>
          </a:prstGeom>
          <a:solidFill>
            <a:srgbClr val="C0281B"/>
          </a:solidFill>
          <a:ln w="12700">
            <a:solidFill>
              <a:srgbClr val="C0281B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8682228" y="3514954"/>
            <a:ext cx="411480" cy="0"/>
          </a:xfrm>
          <a:prstGeom prst="line">
            <a:avLst/>
          </a:prstGeom>
          <a:noFill/>
          <a:ln w="9525">
            <a:solidFill>
              <a:srgbClr val="6B7685"/>
            </a:solidFill>
            <a:prstDash val="dash"/>
          </a:ln>
        </p:spPr>
      </p:sp>
      <p:sp>
        <p:nvSpPr>
          <p:cNvPr id="31" name="Text 29"/>
          <p:cNvSpPr/>
          <p:nvPr/>
        </p:nvSpPr>
        <p:spPr>
          <a:xfrm>
            <a:off x="7607808" y="2121408"/>
            <a:ext cx="12801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62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−$313,6 M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7607808" y="3931920"/>
            <a:ext cx="12801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Costo directo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9093708" y="3514954"/>
            <a:ext cx="868680" cy="18734"/>
          </a:xfrm>
          <a:prstGeom prst="rect">
            <a:avLst/>
          </a:prstGeom>
          <a:solidFill>
            <a:srgbClr val="C0281B"/>
          </a:solidFill>
          <a:ln w="12700">
            <a:solidFill>
              <a:srgbClr val="C0281B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9962388" y="3533688"/>
            <a:ext cx="411480" cy="0"/>
          </a:xfrm>
          <a:prstGeom prst="line">
            <a:avLst/>
          </a:prstGeom>
          <a:noFill/>
          <a:ln w="9525">
            <a:solidFill>
              <a:srgbClr val="6B7685"/>
            </a:solidFill>
            <a:prstDash val="dash"/>
          </a:ln>
        </p:spPr>
      </p:sp>
      <p:sp>
        <p:nvSpPr>
          <p:cNvPr id="35" name="Text 33"/>
          <p:cNvSpPr/>
          <p:nvPr/>
        </p:nvSpPr>
        <p:spPr>
          <a:xfrm>
            <a:off x="8887968" y="3240634"/>
            <a:ext cx="12801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62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−$5,2 M</a:t>
            </a:r>
            <a:endParaRPr lang="en-US" sz="1300" dirty="0"/>
          </a:p>
        </p:txBody>
      </p:sp>
      <p:sp>
        <p:nvSpPr>
          <p:cNvPr id="36" name="Text 34"/>
          <p:cNvSpPr/>
          <p:nvPr/>
        </p:nvSpPr>
        <p:spPr>
          <a:xfrm>
            <a:off x="8887968" y="3931920"/>
            <a:ext cx="12801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Costo fijo</a:t>
            </a:r>
            <a:endParaRPr lang="en-US" sz="1050" dirty="0"/>
          </a:p>
        </p:txBody>
      </p:sp>
      <p:sp>
        <p:nvSpPr>
          <p:cNvPr id="37" name="Shape 35"/>
          <p:cNvSpPr/>
          <p:nvPr/>
        </p:nvSpPr>
        <p:spPr>
          <a:xfrm>
            <a:off x="10373868" y="3533688"/>
            <a:ext cx="868680" cy="325080"/>
          </a:xfrm>
          <a:prstGeom prst="rect">
            <a:avLst/>
          </a:prstGeom>
          <a:solidFill>
            <a:srgbClr val="2FB4A8"/>
          </a:solidFill>
          <a:ln w="12700">
            <a:solidFill>
              <a:srgbClr val="2FB4A8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10168128" y="3259368"/>
            <a:ext cx="12801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$91,1 M</a:t>
            </a:r>
            <a:endParaRPr lang="en-US" sz="1300" dirty="0"/>
          </a:p>
        </p:txBody>
      </p:sp>
      <p:sp>
        <p:nvSpPr>
          <p:cNvPr id="39" name="Text 37"/>
          <p:cNvSpPr/>
          <p:nvPr/>
        </p:nvSpPr>
        <p:spPr>
          <a:xfrm>
            <a:off x="10168128" y="3931920"/>
            <a:ext cx="12801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Resultado</a:t>
            </a:r>
            <a:endParaRPr lang="en-US" sz="1050" dirty="0"/>
          </a:p>
        </p:txBody>
      </p:sp>
      <p:sp>
        <p:nvSpPr>
          <p:cNvPr id="40" name="Shape 38"/>
          <p:cNvSpPr/>
          <p:nvPr/>
        </p:nvSpPr>
        <p:spPr>
          <a:xfrm>
            <a:off x="566928" y="4572000"/>
            <a:ext cx="11064240" cy="178308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12700">
            <a:solidFill>
              <a:srgbClr val="D3D9E1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731520" y="4645152"/>
            <a:ext cx="1073505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173C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FLUJO</a:t>
            </a:r>
            <a:endParaRPr lang="en-US" sz="1050" dirty="0"/>
          </a:p>
        </p:txBody>
      </p:sp>
      <p:sp>
        <p:nvSpPr>
          <p:cNvPr id="42" name="Text 40"/>
          <p:cNvSpPr/>
          <p:nvPr/>
        </p:nvSpPr>
        <p:spPr>
          <a:xfrm>
            <a:off x="749808" y="4937760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cobrar</a:t>
            </a:r>
            <a:endParaRPr lang="en-US" sz="1050" dirty="0"/>
          </a:p>
        </p:txBody>
      </p:sp>
      <p:sp>
        <p:nvSpPr>
          <p:cNvPr id="43" name="Shape 41"/>
          <p:cNvSpPr/>
          <p:nvPr/>
        </p:nvSpPr>
        <p:spPr>
          <a:xfrm>
            <a:off x="3721608" y="4983480"/>
            <a:ext cx="3566160" cy="182880"/>
          </a:xfrm>
          <a:prstGeom prst="rect">
            <a:avLst/>
          </a:prstGeom>
          <a:solidFill>
            <a:srgbClr val="D3D9E1"/>
          </a:solidFill>
          <a:ln w="12700">
            <a:solidFill>
              <a:srgbClr val="D3D9E1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3721608" y="4983480"/>
            <a:ext cx="3566160" cy="182880"/>
          </a:xfrm>
          <a:prstGeom prst="rect">
            <a:avLst/>
          </a:prstGeom>
          <a:solidFill>
            <a:srgbClr val="0A7F9E"/>
          </a:solidFill>
          <a:ln w="12700">
            <a:solidFill>
              <a:srgbClr val="0A7F9E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7379208" y="493776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$618 M</a:t>
            </a:r>
            <a:endParaRPr lang="en-US" sz="1200" dirty="0"/>
          </a:p>
        </p:txBody>
      </p:sp>
      <p:sp>
        <p:nvSpPr>
          <p:cNvPr id="46" name="Shape 44"/>
          <p:cNvSpPr/>
          <p:nvPr/>
        </p:nvSpPr>
        <p:spPr>
          <a:xfrm>
            <a:off x="8705088" y="4937760"/>
            <a:ext cx="0" cy="640080"/>
          </a:xfrm>
          <a:prstGeom prst="line">
            <a:avLst/>
          </a:prstGeom>
          <a:noFill/>
          <a:ln w="31750">
            <a:solidFill>
              <a:srgbClr val="1F4FD1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8842248" y="4937760"/>
            <a:ext cx="27432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Punto de equilibrio al mes</a:t>
            </a:r>
            <a:endParaRPr lang="en-US" sz="1050" dirty="0"/>
          </a:p>
        </p:txBody>
      </p:sp>
      <p:sp>
        <p:nvSpPr>
          <p:cNvPr id="48" name="Text 46"/>
          <p:cNvSpPr/>
          <p:nvPr/>
        </p:nvSpPr>
        <p:spPr>
          <a:xfrm>
            <a:off x="8842248" y="512064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$672 M</a:t>
            </a:r>
            <a:endParaRPr lang="en-US" sz="2000" dirty="0"/>
          </a:p>
        </p:txBody>
      </p:sp>
      <p:sp>
        <p:nvSpPr>
          <p:cNvPr id="49" name="Text 47"/>
          <p:cNvSpPr/>
          <p:nvPr/>
        </p:nvSpPr>
        <p:spPr>
          <a:xfrm>
            <a:off x="8842248" y="544068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Venta de agosto: $410 M · </a:t>
            </a:r>
            <a:pPr indent="0" marL="0">
              <a:buNone/>
            </a:pPr>
            <a:r>
              <a:rPr lang="en-US" sz="900" dirty="0">
                <a:solidFill>
                  <a:srgbClr val="C62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−$262 M</a:t>
            </a:r>
            <a:pPr indent="0" marL="0">
              <a:buNone/>
            </a:pPr>
            <a:r>
              <a:rPr lang="en-US" sz="900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bajo el equilibrio promedio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749808" y="6080760"/>
            <a:ext cx="1069848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Capital de trabajo con certeza limitada.</a:t>
            </a:r>
            <a:endParaRPr lang="en-US" sz="950" dirty="0"/>
          </a:p>
        </p:txBody>
      </p:sp>
      <p:sp>
        <p:nvSpPr>
          <p:cNvPr id="51" name="Text 49"/>
          <p:cNvSpPr/>
          <p:nvPr/>
        </p:nvSpPr>
        <p:spPr>
          <a:xfrm>
            <a:off x="566928" y="6419088"/>
            <a:ext cx="4572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Conservera Río Claro SpA</a:t>
            </a:r>
            <a:endParaRPr lang="en-US" sz="900" dirty="0"/>
          </a:p>
        </p:txBody>
      </p:sp>
      <p:sp>
        <p:nvSpPr>
          <p:cNvPr id="52" name="Text 50"/>
          <p:cNvSpPr/>
          <p:nvPr/>
        </p:nvSpPr>
        <p:spPr>
          <a:xfrm>
            <a:off x="4265676" y="6419088"/>
            <a:ext cx="3657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Presentación ejecutiva</a:t>
            </a:r>
            <a:endParaRPr lang="en-US" sz="900" dirty="0"/>
          </a:p>
        </p:txBody>
      </p:sp>
      <p:sp>
        <p:nvSpPr>
          <p:cNvPr id="53" name="Text 51"/>
          <p:cNvSpPr/>
          <p:nvPr/>
        </p:nvSpPr>
        <p:spPr>
          <a:xfrm>
            <a:off x="9793224" y="6419088"/>
            <a:ext cx="1828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6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/ 6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F7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100584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173C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· RENTABILIDAD POR LÍNEA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66928" y="786384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00" b="1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toda venta deja lo mismo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66928" y="1554480"/>
            <a:ext cx="11064240" cy="1325880"/>
          </a:xfrm>
          <a:prstGeom prst="roundRect">
            <a:avLst>
              <a:gd name="adj" fmla="val 4138"/>
            </a:avLst>
          </a:prstGeom>
          <a:solidFill>
            <a:srgbClr val="FFFFFF"/>
          </a:solidFill>
          <a:ln w="12700">
            <a:solidFill>
              <a:srgbClr val="D3D9E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627632"/>
            <a:ext cx="1073505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173C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COMPOSICIÓN DE LA VENTA · ENERO A AGOSTO 2026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749808" y="1920240"/>
            <a:ext cx="3851453" cy="411480"/>
          </a:xfrm>
          <a:prstGeom prst="rect">
            <a:avLst/>
          </a:prstGeom>
          <a:solidFill>
            <a:srgbClr val="5E6876"/>
          </a:solidFill>
          <a:ln/>
        </p:spPr>
      </p:sp>
      <p:sp>
        <p:nvSpPr>
          <p:cNvPr id="7" name="Text 5"/>
          <p:cNvSpPr/>
          <p:nvPr/>
        </p:nvSpPr>
        <p:spPr>
          <a:xfrm>
            <a:off x="749808" y="1920240"/>
            <a:ext cx="3851453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36%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601261" y="1920240"/>
            <a:ext cx="2753882" cy="411480"/>
          </a:xfrm>
          <a:prstGeom prst="rect">
            <a:avLst/>
          </a:prstGeom>
          <a:solidFill>
            <a:srgbClr val="1E7A4E"/>
          </a:solidFill>
          <a:ln/>
        </p:spPr>
      </p:sp>
      <p:sp>
        <p:nvSpPr>
          <p:cNvPr id="9" name="Text 7"/>
          <p:cNvSpPr/>
          <p:nvPr/>
        </p:nvSpPr>
        <p:spPr>
          <a:xfrm>
            <a:off x="4601261" y="1920240"/>
            <a:ext cx="275388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25,7%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7355143" y="1920240"/>
            <a:ext cx="1900542" cy="411480"/>
          </a:xfrm>
          <a:prstGeom prst="rect">
            <a:avLst/>
          </a:prstGeom>
          <a:solidFill>
            <a:srgbClr val="0A7F9E"/>
          </a:solidFill>
          <a:ln/>
        </p:spPr>
      </p:sp>
      <p:sp>
        <p:nvSpPr>
          <p:cNvPr id="11" name="Text 9"/>
          <p:cNvSpPr/>
          <p:nvPr/>
        </p:nvSpPr>
        <p:spPr>
          <a:xfrm>
            <a:off x="7355143" y="1920240"/>
            <a:ext cx="190054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17,8%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9255685" y="1920240"/>
            <a:ext cx="1473969" cy="411480"/>
          </a:xfrm>
          <a:prstGeom prst="rect">
            <a:avLst/>
          </a:prstGeom>
          <a:solidFill>
            <a:srgbClr val="1F4FD1"/>
          </a:solidFill>
          <a:ln/>
        </p:spPr>
      </p:sp>
      <p:sp>
        <p:nvSpPr>
          <p:cNvPr id="13" name="Text 11"/>
          <p:cNvSpPr/>
          <p:nvPr/>
        </p:nvSpPr>
        <p:spPr>
          <a:xfrm>
            <a:off x="9255685" y="1920240"/>
            <a:ext cx="1473969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13,8%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10729655" y="1920240"/>
            <a:ext cx="562451" cy="411480"/>
          </a:xfrm>
          <a:prstGeom prst="rect">
            <a:avLst/>
          </a:prstGeom>
          <a:solidFill>
            <a:srgbClr val="D9731A"/>
          </a:solidFill>
          <a:ln/>
        </p:spPr>
      </p:sp>
      <p:sp>
        <p:nvSpPr>
          <p:cNvPr id="15" name="Text 13"/>
          <p:cNvSpPr/>
          <p:nvPr/>
        </p:nvSpPr>
        <p:spPr>
          <a:xfrm>
            <a:off x="10729655" y="1920240"/>
            <a:ext cx="562451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5,3%</a:t>
            </a:r>
            <a:endParaRPr lang="en-US" sz="800" dirty="0"/>
          </a:p>
        </p:txBody>
      </p:sp>
      <p:sp>
        <p:nvSpPr>
          <p:cNvPr id="16" name="Shape 14"/>
          <p:cNvSpPr/>
          <p:nvPr/>
        </p:nvSpPr>
        <p:spPr>
          <a:xfrm>
            <a:off x="11292106" y="1920240"/>
            <a:ext cx="156182" cy="411480"/>
          </a:xfrm>
          <a:prstGeom prst="rect">
            <a:avLst/>
          </a:prstGeom>
          <a:solidFill>
            <a:srgbClr val="C0281B"/>
          </a:solidFill>
          <a:ln/>
        </p:spPr>
      </p:sp>
      <p:sp>
        <p:nvSpPr>
          <p:cNvPr id="17" name="Text 15"/>
          <p:cNvSpPr/>
          <p:nvPr/>
        </p:nvSpPr>
        <p:spPr>
          <a:xfrm>
            <a:off x="11292106" y="192024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1,5%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749808" y="2395728"/>
            <a:ext cx="175260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Maquila para terceros $1.972,8 M (36%)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2532888" y="2395728"/>
            <a:ext cx="175260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Marca propia $1.410,6 M (25,7%)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315968" y="2395728"/>
            <a:ext cx="175260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Congelado IQF $973,5 M (17,8%)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6099048" y="2395728"/>
            <a:ext cx="175260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Pulpa y granel exportación $755 M (13,8%)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882128" y="2395728"/>
            <a:ext cx="175260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Mermeladas y untables $288,1 M (5,3%)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9665208" y="2395728"/>
            <a:ext cx="175260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Subproductos y descarte $80 M (1,5%)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566928" y="3017520"/>
            <a:ext cx="11064240" cy="3154680"/>
          </a:xfrm>
          <a:prstGeom prst="roundRect">
            <a:avLst>
              <a:gd name="adj" fmla="val 1739"/>
            </a:avLst>
          </a:prstGeom>
          <a:solidFill>
            <a:srgbClr val="FFFFFF"/>
          </a:solidFill>
          <a:ln w="12700">
            <a:solidFill>
              <a:srgbClr val="D3D9E1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31520" y="3090672"/>
            <a:ext cx="1073505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173C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MARGEN DE CONTRIBUCIÓN POR LÍNEA · ENERO A AGOSTO · Y CUÁNTO APORTÓ AL MARGEN ACUMULADO ($1.288 M)</a:t>
            </a:r>
            <a:endParaRPr lang="en-US" sz="1050" dirty="0"/>
          </a:p>
        </p:txBody>
      </p:sp>
      <p:sp>
        <p:nvSpPr>
          <p:cNvPr id="26" name="Text 24"/>
          <p:cNvSpPr/>
          <p:nvPr/>
        </p:nvSpPr>
        <p:spPr>
          <a:xfrm>
            <a:off x="749808" y="3310128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6B76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LÍNEA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3630168" y="3310128"/>
            <a:ext cx="54864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6B76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MARGEN DE CONTRIBUCIÓN</a:t>
            </a:r>
            <a:endParaRPr lang="en-US" sz="800" dirty="0"/>
          </a:p>
        </p:txBody>
      </p:sp>
      <p:sp>
        <p:nvSpPr>
          <p:cNvPr id="28" name="Text 26"/>
          <p:cNvSpPr/>
          <p:nvPr/>
        </p:nvSpPr>
        <p:spPr>
          <a:xfrm>
            <a:off x="9116568" y="3310128"/>
            <a:ext cx="8229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6B76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MARGEN</a:t>
            </a:r>
            <a:endParaRPr lang="en-US" sz="800" dirty="0"/>
          </a:p>
        </p:txBody>
      </p:sp>
      <p:sp>
        <p:nvSpPr>
          <p:cNvPr id="29" name="Text 27"/>
          <p:cNvSpPr/>
          <p:nvPr/>
        </p:nvSpPr>
        <p:spPr>
          <a:xfrm>
            <a:off x="9985248" y="3310128"/>
            <a:ext cx="9144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6B76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DEJÓ</a:t>
            </a:r>
            <a:endParaRPr lang="en-US" sz="800" dirty="0"/>
          </a:p>
        </p:txBody>
      </p:sp>
      <p:sp>
        <p:nvSpPr>
          <p:cNvPr id="30" name="Text 28"/>
          <p:cNvSpPr/>
          <p:nvPr/>
        </p:nvSpPr>
        <p:spPr>
          <a:xfrm>
            <a:off x="10945368" y="3310128"/>
            <a:ext cx="685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6B76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PARTE</a:t>
            </a:r>
            <a:endParaRPr lang="en-US" sz="800" dirty="0"/>
          </a:p>
        </p:txBody>
      </p:sp>
      <p:sp>
        <p:nvSpPr>
          <p:cNvPr id="31" name="Text 29"/>
          <p:cNvSpPr/>
          <p:nvPr/>
        </p:nvSpPr>
        <p:spPr>
          <a:xfrm>
            <a:off x="749808" y="3520440"/>
            <a:ext cx="27432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Mermeladas y untables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3630168" y="3557016"/>
            <a:ext cx="5303520" cy="256032"/>
          </a:xfrm>
          <a:prstGeom prst="roundRect">
            <a:avLst>
              <a:gd name="adj" fmla="val 14286"/>
            </a:avLst>
          </a:prstGeom>
          <a:solidFill>
            <a:srgbClr val="D9731A"/>
          </a:solidFill>
          <a:ln/>
        </p:spPr>
      </p:sp>
      <p:sp>
        <p:nvSpPr>
          <p:cNvPr id="33" name="Text 31"/>
          <p:cNvSpPr/>
          <p:nvPr/>
        </p:nvSpPr>
        <p:spPr>
          <a:xfrm>
            <a:off x="9116568" y="3520440"/>
            <a:ext cx="8229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44%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9985248" y="3520440"/>
            <a:ext cx="9144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$126,8 M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10945368" y="3520440"/>
            <a:ext cx="6858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9,8%</a:t>
            </a:r>
            <a:endParaRPr lang="en-US" sz="1100" dirty="0"/>
          </a:p>
        </p:txBody>
      </p:sp>
      <p:sp>
        <p:nvSpPr>
          <p:cNvPr id="36" name="Text 34"/>
          <p:cNvSpPr/>
          <p:nvPr/>
        </p:nvSpPr>
        <p:spPr>
          <a:xfrm>
            <a:off x="749808" y="3941064"/>
            <a:ext cx="27432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Marca propia</a:t>
            </a:r>
            <a:endParaRPr lang="en-US" sz="1200" dirty="0"/>
          </a:p>
        </p:txBody>
      </p:sp>
      <p:sp>
        <p:nvSpPr>
          <p:cNvPr id="37" name="Shape 35"/>
          <p:cNvSpPr/>
          <p:nvPr/>
        </p:nvSpPr>
        <p:spPr>
          <a:xfrm>
            <a:off x="3630168" y="3977640"/>
            <a:ext cx="4577919" cy="256032"/>
          </a:xfrm>
          <a:prstGeom prst="roundRect">
            <a:avLst>
              <a:gd name="adj" fmla="val 14286"/>
            </a:avLst>
          </a:prstGeom>
          <a:solidFill>
            <a:srgbClr val="1E7A4E"/>
          </a:solidFill>
          <a:ln/>
        </p:spPr>
      </p:sp>
      <p:sp>
        <p:nvSpPr>
          <p:cNvPr id="38" name="Text 36"/>
          <p:cNvSpPr/>
          <p:nvPr/>
        </p:nvSpPr>
        <p:spPr>
          <a:xfrm>
            <a:off x="9116568" y="3941064"/>
            <a:ext cx="8229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38%</a:t>
            </a:r>
            <a:endParaRPr lang="en-US" sz="1200" dirty="0"/>
          </a:p>
        </p:txBody>
      </p:sp>
      <p:sp>
        <p:nvSpPr>
          <p:cNvPr id="39" name="Text 37"/>
          <p:cNvSpPr/>
          <p:nvPr/>
        </p:nvSpPr>
        <p:spPr>
          <a:xfrm>
            <a:off x="9985248" y="3941064"/>
            <a:ext cx="9144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$535,9 M</a:t>
            </a:r>
            <a:endParaRPr lang="en-US" sz="1100" dirty="0"/>
          </a:p>
        </p:txBody>
      </p:sp>
      <p:sp>
        <p:nvSpPr>
          <p:cNvPr id="40" name="Text 38"/>
          <p:cNvSpPr/>
          <p:nvPr/>
        </p:nvSpPr>
        <p:spPr>
          <a:xfrm>
            <a:off x="10945368" y="3941064"/>
            <a:ext cx="6858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41,6%</a:t>
            </a:r>
            <a:endParaRPr lang="en-US" sz="1100" dirty="0"/>
          </a:p>
        </p:txBody>
      </p:sp>
      <p:sp>
        <p:nvSpPr>
          <p:cNvPr id="41" name="Text 39"/>
          <p:cNvSpPr/>
          <p:nvPr/>
        </p:nvSpPr>
        <p:spPr>
          <a:xfrm>
            <a:off x="749808" y="4361688"/>
            <a:ext cx="27432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Congelado IQF</a:t>
            </a:r>
            <a:endParaRPr lang="en-US" sz="1200" dirty="0"/>
          </a:p>
        </p:txBody>
      </p:sp>
      <p:sp>
        <p:nvSpPr>
          <p:cNvPr id="42" name="Shape 40"/>
          <p:cNvSpPr/>
          <p:nvPr/>
        </p:nvSpPr>
        <p:spPr>
          <a:xfrm>
            <a:off x="3630168" y="4398264"/>
            <a:ext cx="3252952" cy="256032"/>
          </a:xfrm>
          <a:prstGeom prst="roundRect">
            <a:avLst>
              <a:gd name="adj" fmla="val 14286"/>
            </a:avLst>
          </a:prstGeom>
          <a:solidFill>
            <a:srgbClr val="0A7F9E"/>
          </a:solidFill>
          <a:ln/>
        </p:spPr>
      </p:sp>
      <p:sp>
        <p:nvSpPr>
          <p:cNvPr id="43" name="Text 41"/>
          <p:cNvSpPr/>
          <p:nvPr/>
        </p:nvSpPr>
        <p:spPr>
          <a:xfrm>
            <a:off x="9116568" y="4361688"/>
            <a:ext cx="8229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27%</a:t>
            </a:r>
            <a:endParaRPr lang="en-US" sz="1200" dirty="0"/>
          </a:p>
        </p:txBody>
      </p:sp>
      <p:sp>
        <p:nvSpPr>
          <p:cNvPr id="44" name="Text 42"/>
          <p:cNvSpPr/>
          <p:nvPr/>
        </p:nvSpPr>
        <p:spPr>
          <a:xfrm>
            <a:off x="9985248" y="4361688"/>
            <a:ext cx="9144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$262,8 M</a:t>
            </a:r>
            <a:endParaRPr lang="en-US" sz="1100" dirty="0"/>
          </a:p>
        </p:txBody>
      </p:sp>
      <p:sp>
        <p:nvSpPr>
          <p:cNvPr id="45" name="Text 43"/>
          <p:cNvSpPr/>
          <p:nvPr/>
        </p:nvSpPr>
        <p:spPr>
          <a:xfrm>
            <a:off x="10945368" y="4361688"/>
            <a:ext cx="6858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20,4%</a:t>
            </a:r>
            <a:endParaRPr lang="en-US" sz="1100" dirty="0"/>
          </a:p>
        </p:txBody>
      </p:sp>
      <p:sp>
        <p:nvSpPr>
          <p:cNvPr id="46" name="Text 44"/>
          <p:cNvSpPr/>
          <p:nvPr/>
        </p:nvSpPr>
        <p:spPr>
          <a:xfrm>
            <a:off x="749808" y="4782312"/>
            <a:ext cx="27432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Pulpa y granel exportación</a:t>
            </a:r>
            <a:endParaRPr lang="en-US" sz="1200" dirty="0"/>
          </a:p>
        </p:txBody>
      </p:sp>
      <p:sp>
        <p:nvSpPr>
          <p:cNvPr id="47" name="Shape 45"/>
          <p:cNvSpPr/>
          <p:nvPr/>
        </p:nvSpPr>
        <p:spPr>
          <a:xfrm>
            <a:off x="3630168" y="4818888"/>
            <a:ext cx="2288708" cy="256032"/>
          </a:xfrm>
          <a:prstGeom prst="roundRect">
            <a:avLst>
              <a:gd name="adj" fmla="val 14286"/>
            </a:avLst>
          </a:prstGeom>
          <a:solidFill>
            <a:srgbClr val="1F4FD1"/>
          </a:solidFill>
          <a:ln/>
        </p:spPr>
      </p:sp>
      <p:sp>
        <p:nvSpPr>
          <p:cNvPr id="48" name="Text 46"/>
          <p:cNvSpPr/>
          <p:nvPr/>
        </p:nvSpPr>
        <p:spPr>
          <a:xfrm>
            <a:off x="9116568" y="4782312"/>
            <a:ext cx="8229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19%</a:t>
            </a:r>
            <a:endParaRPr lang="en-US" sz="1200" dirty="0"/>
          </a:p>
        </p:txBody>
      </p:sp>
      <p:sp>
        <p:nvSpPr>
          <p:cNvPr id="49" name="Text 47"/>
          <p:cNvSpPr/>
          <p:nvPr/>
        </p:nvSpPr>
        <p:spPr>
          <a:xfrm>
            <a:off x="9985248" y="4782312"/>
            <a:ext cx="9144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$143,4 M</a:t>
            </a:r>
            <a:endParaRPr lang="en-US" sz="1100" dirty="0"/>
          </a:p>
        </p:txBody>
      </p:sp>
      <p:sp>
        <p:nvSpPr>
          <p:cNvPr id="50" name="Text 48"/>
          <p:cNvSpPr/>
          <p:nvPr/>
        </p:nvSpPr>
        <p:spPr>
          <a:xfrm>
            <a:off x="10945368" y="4782312"/>
            <a:ext cx="6858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11,1%</a:t>
            </a:r>
            <a:endParaRPr lang="en-US" sz="1100" dirty="0"/>
          </a:p>
        </p:txBody>
      </p:sp>
      <p:sp>
        <p:nvSpPr>
          <p:cNvPr id="51" name="Text 49"/>
          <p:cNvSpPr/>
          <p:nvPr/>
        </p:nvSpPr>
        <p:spPr>
          <a:xfrm>
            <a:off x="749808" y="5202936"/>
            <a:ext cx="27432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Maquila para terceros</a:t>
            </a:r>
            <a:endParaRPr lang="en-US" sz="1200" dirty="0"/>
          </a:p>
        </p:txBody>
      </p:sp>
      <p:sp>
        <p:nvSpPr>
          <p:cNvPr id="52" name="Shape 50"/>
          <p:cNvSpPr/>
          <p:nvPr/>
        </p:nvSpPr>
        <p:spPr>
          <a:xfrm>
            <a:off x="3630168" y="5239512"/>
            <a:ext cx="1445784" cy="256032"/>
          </a:xfrm>
          <a:prstGeom prst="roundRect">
            <a:avLst>
              <a:gd name="adj" fmla="val 14286"/>
            </a:avLst>
          </a:prstGeom>
          <a:solidFill>
            <a:srgbClr val="5E6876"/>
          </a:solidFill>
          <a:ln/>
        </p:spPr>
      </p:sp>
      <p:sp>
        <p:nvSpPr>
          <p:cNvPr id="53" name="Text 51"/>
          <p:cNvSpPr/>
          <p:nvPr/>
        </p:nvSpPr>
        <p:spPr>
          <a:xfrm>
            <a:off x="9116568" y="5202936"/>
            <a:ext cx="8229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12%</a:t>
            </a:r>
            <a:endParaRPr lang="en-US" sz="1200" dirty="0"/>
          </a:p>
        </p:txBody>
      </p:sp>
      <p:sp>
        <p:nvSpPr>
          <p:cNvPr id="54" name="Text 52"/>
          <p:cNvSpPr/>
          <p:nvPr/>
        </p:nvSpPr>
        <p:spPr>
          <a:xfrm>
            <a:off x="9985248" y="5202936"/>
            <a:ext cx="9144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$236,7 M</a:t>
            </a:r>
            <a:endParaRPr lang="en-US" sz="1100" dirty="0"/>
          </a:p>
        </p:txBody>
      </p:sp>
      <p:sp>
        <p:nvSpPr>
          <p:cNvPr id="55" name="Text 53"/>
          <p:cNvSpPr/>
          <p:nvPr/>
        </p:nvSpPr>
        <p:spPr>
          <a:xfrm>
            <a:off x="10945368" y="5202936"/>
            <a:ext cx="6858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18,4%</a:t>
            </a:r>
            <a:endParaRPr lang="en-US" sz="1100" dirty="0"/>
          </a:p>
        </p:txBody>
      </p:sp>
      <p:sp>
        <p:nvSpPr>
          <p:cNvPr id="56" name="Text 54"/>
          <p:cNvSpPr/>
          <p:nvPr/>
        </p:nvSpPr>
        <p:spPr>
          <a:xfrm>
            <a:off x="749808" y="5623560"/>
            <a:ext cx="27432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Subproductos y descarte</a:t>
            </a:r>
            <a:endParaRPr lang="en-US" sz="1200" dirty="0"/>
          </a:p>
        </p:txBody>
      </p:sp>
      <p:sp>
        <p:nvSpPr>
          <p:cNvPr id="57" name="Shape 55"/>
          <p:cNvSpPr/>
          <p:nvPr/>
        </p:nvSpPr>
        <p:spPr>
          <a:xfrm>
            <a:off x="3630168" y="5660136"/>
            <a:ext cx="2651007" cy="256032"/>
          </a:xfrm>
          <a:prstGeom prst="roundRect">
            <a:avLst>
              <a:gd name="adj" fmla="val 14286"/>
            </a:avLst>
          </a:prstGeom>
          <a:solidFill>
            <a:srgbClr val="C0281B"/>
          </a:solidFill>
          <a:ln/>
        </p:spPr>
      </p:sp>
      <p:sp>
        <p:nvSpPr>
          <p:cNvPr id="58" name="Text 56"/>
          <p:cNvSpPr/>
          <p:nvPr/>
        </p:nvSpPr>
        <p:spPr>
          <a:xfrm>
            <a:off x="9116568" y="5623560"/>
            <a:ext cx="8229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C62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-22%</a:t>
            </a:r>
            <a:endParaRPr lang="en-US" sz="1200" dirty="0"/>
          </a:p>
        </p:txBody>
      </p:sp>
      <p:sp>
        <p:nvSpPr>
          <p:cNvPr id="59" name="Text 57"/>
          <p:cNvSpPr/>
          <p:nvPr/>
        </p:nvSpPr>
        <p:spPr>
          <a:xfrm>
            <a:off x="9985248" y="5623560"/>
            <a:ext cx="9144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C62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−$17,6 M</a:t>
            </a:r>
            <a:endParaRPr lang="en-US" sz="1100" dirty="0"/>
          </a:p>
        </p:txBody>
      </p:sp>
      <p:sp>
        <p:nvSpPr>
          <p:cNvPr id="60" name="Text 58"/>
          <p:cNvSpPr/>
          <p:nvPr/>
        </p:nvSpPr>
        <p:spPr>
          <a:xfrm>
            <a:off x="10945368" y="5623560"/>
            <a:ext cx="6858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C62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-1,4%</a:t>
            </a:r>
            <a:endParaRPr lang="en-US" sz="1100" dirty="0"/>
          </a:p>
        </p:txBody>
      </p:sp>
      <p:sp>
        <p:nvSpPr>
          <p:cNvPr id="61" name="Text 59"/>
          <p:cNvSpPr/>
          <p:nvPr/>
        </p:nvSpPr>
        <p:spPr>
          <a:xfrm>
            <a:off x="566928" y="6419088"/>
            <a:ext cx="4572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Conservera Río Claro SpA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4265676" y="6419088"/>
            <a:ext cx="3657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Presentación ejecutiva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9793224" y="6419088"/>
            <a:ext cx="1828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6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/ 6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7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100584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173C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 · LO QUE VIMOS Y EL PLAN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66928" y="786384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00" b="1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que vimos y lo que vamos a hacer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66928" y="1554480"/>
            <a:ext cx="11064240" cy="1691640"/>
          </a:xfrm>
          <a:prstGeom prst="roundRect">
            <a:avLst>
              <a:gd name="adj" fmla="val 3243"/>
            </a:avLst>
          </a:prstGeom>
          <a:solidFill>
            <a:srgbClr val="FFFFFF"/>
          </a:solidFill>
          <a:ln w="12700">
            <a:solidFill>
              <a:srgbClr val="D3D9E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627632"/>
            <a:ext cx="1073505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173C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QUE VIMOS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749808" y="1883664"/>
            <a:ext cx="64008" cy="256032"/>
          </a:xfrm>
          <a:prstGeom prst="rect">
            <a:avLst/>
          </a:prstGeom>
          <a:solidFill>
            <a:srgbClr val="C0281B"/>
          </a:solidFill>
          <a:ln/>
        </p:spPr>
      </p:sp>
      <p:sp>
        <p:nvSpPr>
          <p:cNvPr id="7" name="Text 5"/>
          <p:cNvSpPr/>
          <p:nvPr/>
        </p:nvSpPr>
        <p:spPr>
          <a:xfrm>
            <a:off x="932688" y="1847088"/>
            <a:ext cx="105156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$6,8 M: la mezcla de «Línea» restó a lo que dejó «Venta» tras «Costo variable»</a:t>
            </a:r>
            <a:pPr indent="0" marL="0">
              <a:buNone/>
            </a:pP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749808" y="2231136"/>
            <a:ext cx="64008" cy="256032"/>
          </a:xfrm>
          <a:prstGeom prst="rect">
            <a:avLst/>
          </a:prstGeom>
          <a:solidFill>
            <a:srgbClr val="C0281B"/>
          </a:solidFill>
          <a:ln/>
        </p:spPr>
      </p:sp>
      <p:sp>
        <p:nvSpPr>
          <p:cNvPr id="9" name="Text 7"/>
          <p:cNvSpPr/>
          <p:nvPr/>
        </p:nvSpPr>
        <p:spPr>
          <a:xfrm>
            <a:off x="932688" y="2194560"/>
            <a:ext cx="105156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$1.972,8 M: «Maquila» concentra el 36,0% de «Venta» y deja $236,7 M (12,0%) tras «Costo variable»</a:t>
            </a:r>
            <a:pPr indent="0" marL="0">
              <a:buNone/>
            </a:pP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749808" y="2578608"/>
            <a:ext cx="64008" cy="256032"/>
          </a:xfrm>
          <a:prstGeom prst="rect">
            <a:avLst/>
          </a:prstGeom>
          <a:solidFill>
            <a:srgbClr val="B77A16"/>
          </a:solidFill>
          <a:ln/>
        </p:spPr>
      </p:sp>
      <p:sp>
        <p:nvSpPr>
          <p:cNvPr id="11" name="Text 9"/>
          <p:cNvSpPr/>
          <p:nvPr/>
        </p:nvSpPr>
        <p:spPr>
          <a:xfrm>
            <a:off x="932688" y="2542032"/>
            <a:ext cx="105156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Mover la fruta cuesta $498,6 M: el 9,1% de todo lo que vendes</a:t>
            </a:r>
            <a:pPr indent="0" marL="0">
              <a:buNone/>
            </a:pP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749808" y="2926080"/>
            <a:ext cx="64008" cy="256032"/>
          </a:xfrm>
          <a:prstGeom prst="rect">
            <a:avLst/>
          </a:prstGeom>
          <a:solidFill>
            <a:srgbClr val="C0281B"/>
          </a:solidFill>
          <a:ln/>
        </p:spPr>
      </p:sp>
      <p:sp>
        <p:nvSpPr>
          <p:cNvPr id="13" name="Text 11"/>
          <p:cNvSpPr/>
          <p:nvPr/>
        </p:nvSpPr>
        <p:spPr>
          <a:xfrm>
            <a:off x="932688" y="2889504"/>
            <a:ext cx="105156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$490 M: «Flujo neto» salió negativo de enero a febrero de 2026</a:t>
            </a:r>
            <a:pPr indent="0" marL="0">
              <a:buNone/>
            </a:pP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66928" y="3337560"/>
            <a:ext cx="11064240" cy="3017520"/>
          </a:xfrm>
          <a:prstGeom prst="roundRect">
            <a:avLst>
              <a:gd name="adj" fmla="val 1818"/>
            </a:avLst>
          </a:prstGeom>
          <a:solidFill>
            <a:srgbClr val="FFFFFF"/>
          </a:solidFill>
          <a:ln w="12700">
            <a:solidFill>
              <a:srgbClr val="D3D9E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31520" y="3410712"/>
            <a:ext cx="1073505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173C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PLAN · HOJA DE RUTA DE SEPTIEMBRE A NOVIEMBRE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773168" y="3657600"/>
            <a:ext cx="22250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6B76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SEPTIEMBRE</a:t>
            </a:r>
            <a:endParaRPr lang="en-US" sz="800" dirty="0"/>
          </a:p>
        </p:txBody>
      </p:sp>
      <p:sp>
        <p:nvSpPr>
          <p:cNvPr id="17" name="Shape 15"/>
          <p:cNvSpPr/>
          <p:nvPr/>
        </p:nvSpPr>
        <p:spPr>
          <a:xfrm>
            <a:off x="4773168" y="3657600"/>
            <a:ext cx="0" cy="2606040"/>
          </a:xfrm>
          <a:prstGeom prst="line">
            <a:avLst/>
          </a:prstGeom>
          <a:noFill/>
          <a:ln w="9525">
            <a:solidFill>
              <a:srgbClr val="D3D9E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998208" y="3657600"/>
            <a:ext cx="22250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6B76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OCTUBRE</a:t>
            </a:r>
            <a:endParaRPr lang="en-US" sz="800" dirty="0"/>
          </a:p>
        </p:txBody>
      </p:sp>
      <p:sp>
        <p:nvSpPr>
          <p:cNvPr id="19" name="Shape 17"/>
          <p:cNvSpPr/>
          <p:nvPr/>
        </p:nvSpPr>
        <p:spPr>
          <a:xfrm>
            <a:off x="6998208" y="3657600"/>
            <a:ext cx="0" cy="2606040"/>
          </a:xfrm>
          <a:prstGeom prst="line">
            <a:avLst/>
          </a:prstGeom>
          <a:noFill/>
          <a:ln w="9525">
            <a:solidFill>
              <a:srgbClr val="D3D9E1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223248" y="3657600"/>
            <a:ext cx="22250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6B76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NOVIEMBRE</a:t>
            </a:r>
            <a:endParaRPr lang="en-US" sz="800" dirty="0"/>
          </a:p>
        </p:txBody>
      </p:sp>
      <p:sp>
        <p:nvSpPr>
          <p:cNvPr id="21" name="Shape 19"/>
          <p:cNvSpPr/>
          <p:nvPr/>
        </p:nvSpPr>
        <p:spPr>
          <a:xfrm>
            <a:off x="9223248" y="3657600"/>
            <a:ext cx="0" cy="2606040"/>
          </a:xfrm>
          <a:prstGeom prst="line">
            <a:avLst/>
          </a:prstGeom>
          <a:noFill/>
          <a:ln w="9525">
            <a:solidFill>
              <a:srgbClr val="D3D9E1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04088" y="3886200"/>
            <a:ext cx="40233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Correr horas de línea de maquila a marca propia</a:t>
            </a:r>
            <a:pPr indent="0" marL="0">
              <a:buNone/>
            </a:pPr>
            <a:r>
              <a:rPr lang="en-US" sz="800" dirty="0">
                <a:solidFill>
                  <a:srgbClr val="173C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Por asignar</a:t>
            </a:r>
            <a:endParaRPr lang="en-US" sz="950" dirty="0"/>
          </a:p>
        </p:txBody>
      </p:sp>
      <p:sp>
        <p:nvSpPr>
          <p:cNvPr id="23" name="Shape 21"/>
          <p:cNvSpPr/>
          <p:nvPr/>
        </p:nvSpPr>
        <p:spPr>
          <a:xfrm>
            <a:off x="4773168" y="3913632"/>
            <a:ext cx="2225040" cy="146304"/>
          </a:xfrm>
          <a:prstGeom prst="roundRect">
            <a:avLst>
              <a:gd name="adj" fmla="val 18750"/>
            </a:avLst>
          </a:prstGeom>
          <a:solidFill>
            <a:srgbClr val="C0281B"/>
          </a:solidFill>
          <a:ln/>
        </p:spPr>
      </p:sp>
      <p:sp>
        <p:nvSpPr>
          <p:cNvPr id="24" name="Text 22"/>
          <p:cNvSpPr/>
          <p:nvPr/>
        </p:nvSpPr>
        <p:spPr>
          <a:xfrm>
            <a:off x="886968" y="4096512"/>
            <a:ext cx="384048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Medir cuántas horas de línea consume cada $100 M de venta, por línea</a:t>
            </a:r>
            <a:endParaRPr lang="en-US" sz="750" dirty="0"/>
          </a:p>
        </p:txBody>
      </p:sp>
      <p:sp>
        <p:nvSpPr>
          <p:cNvPr id="25" name="Shape 23"/>
          <p:cNvSpPr/>
          <p:nvPr/>
        </p:nvSpPr>
        <p:spPr>
          <a:xfrm>
            <a:off x="4773168" y="4142232"/>
            <a:ext cx="635726" cy="73152"/>
          </a:xfrm>
          <a:prstGeom prst="rect">
            <a:avLst/>
          </a:prstGeom>
          <a:solidFill>
            <a:srgbClr val="C0281B">
              <a:alpha val="60000"/>
            </a:srgbClr>
          </a:solidFill>
          <a:ln/>
        </p:spPr>
      </p:sp>
      <p:sp>
        <p:nvSpPr>
          <p:cNvPr id="26" name="Text 24"/>
          <p:cNvSpPr/>
          <p:nvPr/>
        </p:nvSpPr>
        <p:spPr>
          <a:xfrm>
            <a:off x="886968" y="4251960"/>
            <a:ext cx="384048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Identificar qué contratos de maquila vencen antes de diciembre</a:t>
            </a:r>
            <a:endParaRPr lang="en-US" sz="750" dirty="0"/>
          </a:p>
        </p:txBody>
      </p:sp>
      <p:sp>
        <p:nvSpPr>
          <p:cNvPr id="27" name="Shape 25"/>
          <p:cNvSpPr/>
          <p:nvPr/>
        </p:nvSpPr>
        <p:spPr>
          <a:xfrm>
            <a:off x="5408894" y="4297680"/>
            <a:ext cx="317863" cy="73152"/>
          </a:xfrm>
          <a:prstGeom prst="rect">
            <a:avLst/>
          </a:prstGeom>
          <a:solidFill>
            <a:srgbClr val="C0281B">
              <a:alpha val="60000"/>
            </a:srgbClr>
          </a:solidFill>
          <a:ln/>
        </p:spPr>
      </p:sp>
      <p:sp>
        <p:nvSpPr>
          <p:cNvPr id="28" name="Text 26"/>
          <p:cNvSpPr/>
          <p:nvPr/>
        </p:nvSpPr>
        <p:spPr>
          <a:xfrm>
            <a:off x="886968" y="4407408"/>
            <a:ext cx="384048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Ofrecer marca propia a los clientes de esas horas liberadas</a:t>
            </a:r>
            <a:endParaRPr lang="en-US" sz="750" dirty="0"/>
          </a:p>
        </p:txBody>
      </p:sp>
      <p:sp>
        <p:nvSpPr>
          <p:cNvPr id="29" name="Shape 27"/>
          <p:cNvSpPr/>
          <p:nvPr/>
        </p:nvSpPr>
        <p:spPr>
          <a:xfrm>
            <a:off x="5726757" y="4453128"/>
            <a:ext cx="1271451" cy="73152"/>
          </a:xfrm>
          <a:prstGeom prst="rect">
            <a:avLst/>
          </a:prstGeom>
          <a:solidFill>
            <a:srgbClr val="C0281B">
              <a:alpha val="60000"/>
            </a:srgbClr>
          </a:solidFill>
          <a:ln/>
        </p:spPr>
      </p:sp>
      <p:sp>
        <p:nvSpPr>
          <p:cNvPr id="30" name="Text 28"/>
          <p:cNvSpPr/>
          <p:nvPr/>
        </p:nvSpPr>
        <p:spPr>
          <a:xfrm>
            <a:off x="704088" y="4562856"/>
            <a:ext cx="40233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Cortar o repreciar los subproductos</a:t>
            </a:r>
            <a:pPr indent="0" marL="0">
              <a:buNone/>
            </a:pPr>
            <a:r>
              <a:rPr lang="en-US" sz="800" dirty="0">
                <a:solidFill>
                  <a:srgbClr val="173C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Por asignar</a:t>
            </a:r>
            <a:endParaRPr lang="en-US" sz="950" dirty="0"/>
          </a:p>
        </p:txBody>
      </p:sp>
      <p:sp>
        <p:nvSpPr>
          <p:cNvPr id="31" name="Shape 29"/>
          <p:cNvSpPr/>
          <p:nvPr/>
        </p:nvSpPr>
        <p:spPr>
          <a:xfrm>
            <a:off x="5329428" y="4590288"/>
            <a:ext cx="2225040" cy="146304"/>
          </a:xfrm>
          <a:prstGeom prst="roundRect">
            <a:avLst>
              <a:gd name="adj" fmla="val 18750"/>
            </a:avLst>
          </a:prstGeom>
          <a:solidFill>
            <a:srgbClr val="C0281B"/>
          </a:solidFill>
          <a:ln/>
        </p:spPr>
      </p:sp>
      <p:sp>
        <p:nvSpPr>
          <p:cNvPr id="32" name="Text 30"/>
          <p:cNvSpPr/>
          <p:nvPr/>
        </p:nvSpPr>
        <p:spPr>
          <a:xfrm>
            <a:off x="886968" y="4773168"/>
            <a:ext cx="384048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Separar qué descarte se vende y qué se retira por obligación sanitaria</a:t>
            </a:r>
            <a:endParaRPr lang="en-US" sz="750" dirty="0"/>
          </a:p>
        </p:txBody>
      </p:sp>
      <p:sp>
        <p:nvSpPr>
          <p:cNvPr id="33" name="Shape 31"/>
          <p:cNvSpPr/>
          <p:nvPr/>
        </p:nvSpPr>
        <p:spPr>
          <a:xfrm>
            <a:off x="5329428" y="4818888"/>
            <a:ext cx="445008" cy="73152"/>
          </a:xfrm>
          <a:prstGeom prst="rect">
            <a:avLst/>
          </a:prstGeom>
          <a:solidFill>
            <a:srgbClr val="C0281B">
              <a:alpha val="60000"/>
            </a:srgbClr>
          </a:solidFill>
          <a:ln/>
        </p:spPr>
      </p:sp>
      <p:sp>
        <p:nvSpPr>
          <p:cNvPr id="34" name="Text 32"/>
          <p:cNvSpPr/>
          <p:nvPr/>
        </p:nvSpPr>
        <p:spPr>
          <a:xfrm>
            <a:off x="886968" y="4928616"/>
            <a:ext cx="384048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Pedir precio del retiro a tres operadores en vez del actual</a:t>
            </a:r>
            <a:endParaRPr lang="en-US" sz="750" dirty="0"/>
          </a:p>
        </p:txBody>
      </p:sp>
      <p:sp>
        <p:nvSpPr>
          <p:cNvPr id="35" name="Shape 33"/>
          <p:cNvSpPr/>
          <p:nvPr/>
        </p:nvSpPr>
        <p:spPr>
          <a:xfrm>
            <a:off x="5774436" y="4974336"/>
            <a:ext cx="890016" cy="73152"/>
          </a:xfrm>
          <a:prstGeom prst="rect">
            <a:avLst/>
          </a:prstGeom>
          <a:solidFill>
            <a:srgbClr val="C0281B">
              <a:alpha val="60000"/>
            </a:srgbClr>
          </a:solidFill>
          <a:ln/>
        </p:spPr>
      </p:sp>
      <p:sp>
        <p:nvSpPr>
          <p:cNvPr id="36" name="Text 34"/>
          <p:cNvSpPr/>
          <p:nvPr/>
        </p:nvSpPr>
        <p:spPr>
          <a:xfrm>
            <a:off x="886968" y="5084064"/>
            <a:ext cx="384048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Repreciar lo que sí tiene comprador</a:t>
            </a:r>
            <a:endParaRPr lang="en-US" sz="750" dirty="0"/>
          </a:p>
        </p:txBody>
      </p:sp>
      <p:sp>
        <p:nvSpPr>
          <p:cNvPr id="37" name="Shape 35"/>
          <p:cNvSpPr/>
          <p:nvPr/>
        </p:nvSpPr>
        <p:spPr>
          <a:xfrm>
            <a:off x="6664452" y="5129784"/>
            <a:ext cx="890016" cy="73152"/>
          </a:xfrm>
          <a:prstGeom prst="rect">
            <a:avLst/>
          </a:prstGeom>
          <a:solidFill>
            <a:srgbClr val="C0281B">
              <a:alpha val="60000"/>
            </a:srgbClr>
          </a:solidFill>
          <a:ln/>
        </p:spPr>
      </p:sp>
      <p:sp>
        <p:nvSpPr>
          <p:cNvPr id="38" name="Text 36"/>
          <p:cNvSpPr/>
          <p:nvPr/>
        </p:nvSpPr>
        <p:spPr>
          <a:xfrm>
            <a:off x="704088" y="5239512"/>
            <a:ext cx="40233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Licitar el porteo de la próxima temporada</a:t>
            </a:r>
            <a:pPr indent="0" marL="0">
              <a:buNone/>
            </a:pPr>
            <a:r>
              <a:rPr lang="en-US" sz="800" dirty="0">
                <a:solidFill>
                  <a:srgbClr val="173C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Por asignar</a:t>
            </a:r>
            <a:endParaRPr lang="en-US" sz="950" dirty="0"/>
          </a:p>
        </p:txBody>
      </p:sp>
      <p:sp>
        <p:nvSpPr>
          <p:cNvPr id="39" name="Shape 37"/>
          <p:cNvSpPr/>
          <p:nvPr/>
        </p:nvSpPr>
        <p:spPr>
          <a:xfrm>
            <a:off x="5329428" y="5266944"/>
            <a:ext cx="3337560" cy="146304"/>
          </a:xfrm>
          <a:prstGeom prst="roundRect">
            <a:avLst>
              <a:gd name="adj" fmla="val 18750"/>
            </a:avLst>
          </a:prstGeom>
          <a:solidFill>
            <a:srgbClr val="B77A16"/>
          </a:solidFill>
          <a:ln/>
        </p:spPr>
      </p:sp>
      <p:sp>
        <p:nvSpPr>
          <p:cNvPr id="40" name="Text 38"/>
          <p:cNvSpPr/>
          <p:nvPr/>
        </p:nvSpPr>
        <p:spPr>
          <a:xfrm>
            <a:off x="886968" y="5449824"/>
            <a:ext cx="384048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Consolidar los viajes de campo por zona y por día</a:t>
            </a:r>
            <a:endParaRPr lang="en-US" sz="750" dirty="0"/>
          </a:p>
        </p:txBody>
      </p:sp>
      <p:sp>
        <p:nvSpPr>
          <p:cNvPr id="41" name="Shape 39"/>
          <p:cNvSpPr/>
          <p:nvPr/>
        </p:nvSpPr>
        <p:spPr>
          <a:xfrm>
            <a:off x="5329428" y="5495544"/>
            <a:ext cx="1430383" cy="73152"/>
          </a:xfrm>
          <a:prstGeom prst="rect">
            <a:avLst/>
          </a:prstGeom>
          <a:solidFill>
            <a:srgbClr val="B77A16">
              <a:alpha val="60000"/>
            </a:srgbClr>
          </a:solidFill>
          <a:ln/>
        </p:spPr>
      </p:sp>
      <p:sp>
        <p:nvSpPr>
          <p:cNvPr id="42" name="Text 40"/>
          <p:cNvSpPr/>
          <p:nvPr/>
        </p:nvSpPr>
        <p:spPr>
          <a:xfrm>
            <a:off x="886968" y="5605272"/>
            <a:ext cx="384048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Licitar la flota de terceros antes de que empiece la temporada</a:t>
            </a:r>
            <a:endParaRPr lang="en-US" sz="750" dirty="0"/>
          </a:p>
        </p:txBody>
      </p:sp>
      <p:sp>
        <p:nvSpPr>
          <p:cNvPr id="43" name="Shape 41"/>
          <p:cNvSpPr/>
          <p:nvPr/>
        </p:nvSpPr>
        <p:spPr>
          <a:xfrm>
            <a:off x="6759811" y="5650992"/>
            <a:ext cx="1907177" cy="73152"/>
          </a:xfrm>
          <a:prstGeom prst="rect">
            <a:avLst/>
          </a:prstGeom>
          <a:solidFill>
            <a:srgbClr val="B77A16">
              <a:alpha val="60000"/>
            </a:srgbClr>
          </a:solidFill>
          <a:ln/>
        </p:spPr>
      </p:sp>
      <p:sp>
        <p:nvSpPr>
          <p:cNvPr id="44" name="Text 42"/>
          <p:cNvSpPr/>
          <p:nvPr/>
        </p:nvSpPr>
        <p:spPr>
          <a:xfrm>
            <a:off x="704088" y="5760720"/>
            <a:ext cx="40233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Calzar la compra de fruta con el cobro</a:t>
            </a:r>
            <a:pPr indent="0" marL="0">
              <a:buNone/>
            </a:pPr>
            <a:r>
              <a:rPr lang="en-US" sz="800" dirty="0">
                <a:solidFill>
                  <a:srgbClr val="173C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Por asignar</a:t>
            </a:r>
            <a:endParaRPr lang="en-US" sz="950" dirty="0"/>
          </a:p>
        </p:txBody>
      </p:sp>
      <p:sp>
        <p:nvSpPr>
          <p:cNvPr id="45" name="Shape 43"/>
          <p:cNvSpPr/>
          <p:nvPr/>
        </p:nvSpPr>
        <p:spPr>
          <a:xfrm>
            <a:off x="5885688" y="5788152"/>
            <a:ext cx="3337560" cy="146304"/>
          </a:xfrm>
          <a:prstGeom prst="roundRect">
            <a:avLst>
              <a:gd name="adj" fmla="val 18750"/>
            </a:avLst>
          </a:prstGeom>
          <a:solidFill>
            <a:srgbClr val="B77A16"/>
          </a:solidFill>
          <a:ln/>
        </p:spPr>
      </p:sp>
      <p:sp>
        <p:nvSpPr>
          <p:cNvPr id="46" name="Text 44"/>
          <p:cNvSpPr/>
          <p:nvPr/>
        </p:nvSpPr>
        <p:spPr>
          <a:xfrm>
            <a:off x="886968" y="5971032"/>
            <a:ext cx="384048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Proyectar la caja de la temporada 2027 con el calce real de este año</a:t>
            </a:r>
            <a:endParaRPr lang="en-US" sz="750" dirty="0"/>
          </a:p>
        </p:txBody>
      </p:sp>
      <p:sp>
        <p:nvSpPr>
          <p:cNvPr id="47" name="Shape 45"/>
          <p:cNvSpPr/>
          <p:nvPr/>
        </p:nvSpPr>
        <p:spPr>
          <a:xfrm>
            <a:off x="5885688" y="6016752"/>
            <a:ext cx="667512" cy="73152"/>
          </a:xfrm>
          <a:prstGeom prst="rect">
            <a:avLst/>
          </a:prstGeom>
          <a:solidFill>
            <a:srgbClr val="B77A16">
              <a:alpha val="60000"/>
            </a:srgbClr>
          </a:solidFill>
          <a:ln/>
        </p:spPr>
      </p:sp>
      <p:sp>
        <p:nvSpPr>
          <p:cNvPr id="48" name="Text 46"/>
          <p:cNvSpPr/>
          <p:nvPr/>
        </p:nvSpPr>
        <p:spPr>
          <a:xfrm>
            <a:off x="886968" y="6126480"/>
            <a:ext cx="384048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Negociar anticipo de temporada con los tres clientes más grandes</a:t>
            </a:r>
            <a:endParaRPr lang="en-US" sz="750" dirty="0"/>
          </a:p>
        </p:txBody>
      </p:sp>
      <p:sp>
        <p:nvSpPr>
          <p:cNvPr id="49" name="Shape 47"/>
          <p:cNvSpPr/>
          <p:nvPr/>
        </p:nvSpPr>
        <p:spPr>
          <a:xfrm>
            <a:off x="6553200" y="6172200"/>
            <a:ext cx="1335024" cy="73152"/>
          </a:xfrm>
          <a:prstGeom prst="rect">
            <a:avLst/>
          </a:prstGeom>
          <a:solidFill>
            <a:srgbClr val="B77A16">
              <a:alpha val="60000"/>
            </a:srgbClr>
          </a:solidFill>
          <a:ln/>
        </p:spPr>
      </p:sp>
      <p:sp>
        <p:nvSpPr>
          <p:cNvPr id="50" name="Text 48"/>
          <p:cNvSpPr/>
          <p:nvPr/>
        </p:nvSpPr>
        <p:spPr>
          <a:xfrm>
            <a:off x="886968" y="6281928"/>
            <a:ext cx="384048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Cerrar la línea de capital de trabajo antes de diciembre</a:t>
            </a:r>
            <a:endParaRPr lang="en-US" sz="750" dirty="0"/>
          </a:p>
        </p:txBody>
      </p:sp>
      <p:sp>
        <p:nvSpPr>
          <p:cNvPr id="51" name="Shape 49"/>
          <p:cNvSpPr/>
          <p:nvPr/>
        </p:nvSpPr>
        <p:spPr>
          <a:xfrm>
            <a:off x="7888224" y="6327648"/>
            <a:ext cx="1335024" cy="73152"/>
          </a:xfrm>
          <a:prstGeom prst="rect">
            <a:avLst/>
          </a:prstGeom>
          <a:solidFill>
            <a:srgbClr val="B77A16">
              <a:alpha val="60000"/>
            </a:srgbClr>
          </a:solidFill>
          <a:ln/>
        </p:spPr>
      </p:sp>
      <p:sp>
        <p:nvSpPr>
          <p:cNvPr id="52" name="Text 50"/>
          <p:cNvSpPr/>
          <p:nvPr/>
        </p:nvSpPr>
        <p:spPr>
          <a:xfrm>
            <a:off x="566928" y="6419088"/>
            <a:ext cx="4572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Conservera Río Claro SpA</a:t>
            </a:r>
            <a:endParaRPr lang="en-US" sz="900" dirty="0"/>
          </a:p>
        </p:txBody>
      </p:sp>
      <p:sp>
        <p:nvSpPr>
          <p:cNvPr id="53" name="Text 51"/>
          <p:cNvSpPr/>
          <p:nvPr/>
        </p:nvSpPr>
        <p:spPr>
          <a:xfrm>
            <a:off x="4265676" y="6419088"/>
            <a:ext cx="3657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Presentación ejecutiva</a:t>
            </a:r>
            <a:endParaRPr lang="en-US" sz="900" dirty="0"/>
          </a:p>
        </p:txBody>
      </p:sp>
      <p:sp>
        <p:nvSpPr>
          <p:cNvPr id="54" name="Text 52"/>
          <p:cNvSpPr/>
          <p:nvPr/>
        </p:nvSpPr>
        <p:spPr>
          <a:xfrm>
            <a:off x="9793224" y="6419088"/>
            <a:ext cx="1828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6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/ 6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1E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100584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173C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 · LA DECISIÓN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66928" y="786384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Dónde poner el foco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66928" y="1508760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73C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Dónde poner el foco de la venta de aquí a diciembre.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566928" y="251460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6B76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MARGEN DE CONTRIBUCIÓN POR LÍNEA DE SERVICIO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566928" y="2880360"/>
            <a:ext cx="2926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300" dirty="0">
                <a:solidFill>
                  <a:srgbClr val="EAEB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Mermeladas y untables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3675888" y="2935224"/>
            <a:ext cx="5760720" cy="274320"/>
          </a:xfrm>
          <a:prstGeom prst="roundRect">
            <a:avLst>
              <a:gd name="adj" fmla="val 13333"/>
            </a:avLst>
          </a:prstGeom>
          <a:solidFill>
            <a:srgbClr val="1F4FD1"/>
          </a:solidFill>
          <a:ln/>
        </p:spPr>
      </p:sp>
      <p:sp>
        <p:nvSpPr>
          <p:cNvPr id="8" name="Text 6"/>
          <p:cNvSpPr/>
          <p:nvPr/>
        </p:nvSpPr>
        <p:spPr>
          <a:xfrm>
            <a:off x="9573768" y="28803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44%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66928" y="3355848"/>
            <a:ext cx="2926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300" dirty="0">
                <a:solidFill>
                  <a:srgbClr val="EAEB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Marca propia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675888" y="3410712"/>
            <a:ext cx="4972567" cy="274320"/>
          </a:xfrm>
          <a:prstGeom prst="roundRect">
            <a:avLst>
              <a:gd name="adj" fmla="val 13333"/>
            </a:avLst>
          </a:prstGeom>
          <a:solidFill>
            <a:srgbClr val="1F4FD1"/>
          </a:solidFill>
          <a:ln/>
        </p:spPr>
      </p:sp>
      <p:sp>
        <p:nvSpPr>
          <p:cNvPr id="11" name="Text 9"/>
          <p:cNvSpPr/>
          <p:nvPr/>
        </p:nvSpPr>
        <p:spPr>
          <a:xfrm>
            <a:off x="9573768" y="3355848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38%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566928" y="3831336"/>
            <a:ext cx="2926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300" dirty="0">
                <a:solidFill>
                  <a:srgbClr val="EAEB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Congelado IQF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3675888" y="3886200"/>
            <a:ext cx="3533379" cy="274320"/>
          </a:xfrm>
          <a:prstGeom prst="roundRect">
            <a:avLst>
              <a:gd name="adj" fmla="val 13333"/>
            </a:avLst>
          </a:prstGeom>
          <a:solidFill>
            <a:srgbClr val="1F4FD1"/>
          </a:solidFill>
          <a:ln/>
        </p:spPr>
      </p:sp>
      <p:sp>
        <p:nvSpPr>
          <p:cNvPr id="14" name="Text 12"/>
          <p:cNvSpPr/>
          <p:nvPr/>
        </p:nvSpPr>
        <p:spPr>
          <a:xfrm>
            <a:off x="9573768" y="3831336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27%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566928" y="4306824"/>
            <a:ext cx="2926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300" dirty="0">
                <a:solidFill>
                  <a:srgbClr val="EAEB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Pulpa y granel exportación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3675888" y="4361688"/>
            <a:ext cx="2486011" cy="274320"/>
          </a:xfrm>
          <a:prstGeom prst="roundRect">
            <a:avLst>
              <a:gd name="adj" fmla="val 13333"/>
            </a:avLst>
          </a:prstGeom>
          <a:solidFill>
            <a:srgbClr val="1F4FD1"/>
          </a:solidFill>
          <a:ln/>
        </p:spPr>
      </p:sp>
      <p:sp>
        <p:nvSpPr>
          <p:cNvPr id="17" name="Text 15"/>
          <p:cNvSpPr/>
          <p:nvPr/>
        </p:nvSpPr>
        <p:spPr>
          <a:xfrm>
            <a:off x="9573768" y="4306824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19%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566928" y="4782312"/>
            <a:ext cx="2926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300" dirty="0">
                <a:solidFill>
                  <a:srgbClr val="EAEB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Maquila para terceros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3675888" y="4837176"/>
            <a:ext cx="1570421" cy="274320"/>
          </a:xfrm>
          <a:prstGeom prst="roundRect">
            <a:avLst>
              <a:gd name="adj" fmla="val 13333"/>
            </a:avLst>
          </a:prstGeom>
          <a:solidFill>
            <a:srgbClr val="1F4FD1"/>
          </a:solidFill>
          <a:ln/>
        </p:spPr>
      </p:sp>
      <p:sp>
        <p:nvSpPr>
          <p:cNvPr id="20" name="Text 18"/>
          <p:cNvSpPr/>
          <p:nvPr/>
        </p:nvSpPr>
        <p:spPr>
          <a:xfrm>
            <a:off x="9573768" y="4782312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12%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566928" y="5257800"/>
            <a:ext cx="2926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300" dirty="0">
                <a:solidFill>
                  <a:srgbClr val="EAEB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Subproductos y descarte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3675888" y="5312664"/>
            <a:ext cx="2879542" cy="274320"/>
          </a:xfrm>
          <a:prstGeom prst="roundRect">
            <a:avLst>
              <a:gd name="adj" fmla="val 13333"/>
            </a:avLst>
          </a:prstGeom>
          <a:solidFill>
            <a:srgbClr val="C0281B"/>
          </a:solidFill>
          <a:ln/>
        </p:spPr>
      </p:sp>
      <p:sp>
        <p:nvSpPr>
          <p:cNvPr id="23" name="Text 21"/>
          <p:cNvSpPr/>
          <p:nvPr/>
        </p:nvSpPr>
        <p:spPr>
          <a:xfrm>
            <a:off x="9573768" y="525780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C62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-22%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566928" y="6419088"/>
            <a:ext cx="4572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6B76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Conservera Río Claro SpA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4265676" y="6419088"/>
            <a:ext cx="3657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6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Presentación ejecutiva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9793224" y="6419088"/>
            <a:ext cx="1828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6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/ 6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Conservera Río Claro SpA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ejecutiva · Conservera Río Claro SpA</dc:title>
  <dc:subject>PptxGenJS Presentation</dc:subject>
  <dc:creator>Conservera Río Claro SpA</dc:creator>
  <cp:lastModifiedBy>Conservera Río Claro SpA</cp:lastModifiedBy>
  <cp:revision>1</cp:revision>
  <dcterms:created xsi:type="dcterms:W3CDTF">2026-10-19T01:22:23Z</dcterms:created>
  <dcterms:modified xsi:type="dcterms:W3CDTF">2026-10-19T01:22:23Z</dcterms:modified>
</cp:coreProperties>
</file>